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9" r:id="rId3"/>
    <p:sldId id="257" r:id="rId4"/>
    <p:sldId id="258" r:id="rId5"/>
    <p:sldId id="261" r:id="rId6"/>
    <p:sldId id="262" r:id="rId7"/>
    <p:sldId id="263" r:id="rId8"/>
    <p:sldId id="264" r:id="rId9"/>
    <p:sldId id="265" r:id="rId10"/>
    <p:sldId id="266" r:id="rId11"/>
    <p:sldId id="267" r:id="rId12"/>
    <p:sldId id="260"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9" d="100"/>
          <a:sy n="69" d="100"/>
        </p:scale>
        <p:origin x="780" y="66"/>
      </p:cViewPr>
      <p:guideLst/>
    </p:cSldViewPr>
  </p:slideViewPr>
  <p:notesTextViewPr>
    <p:cViewPr>
      <p:scale>
        <a:sx n="1" d="1"/>
        <a:sy n="1" d="1"/>
      </p:scale>
      <p:origin x="0" y="-2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DE354B-6B59-42CA-8CF1-3998BDC09D85}" type="datetimeFigureOut">
              <a:rPr lang="en-US" smtClean="0"/>
              <a:t>1/28/2018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0C6653-7F37-49EA-81EB-A67639F6CCB4}" type="slidenum">
              <a:rPr lang="en-US" smtClean="0"/>
              <a:t>‹#›</a:t>
            </a:fld>
            <a:endParaRPr lang="en-US"/>
          </a:p>
        </p:txBody>
      </p:sp>
    </p:spTree>
    <p:extLst>
      <p:ext uri="{BB962C8B-B14F-4D97-AF65-F5344CB8AC3E}">
        <p14:creationId xmlns:p14="http://schemas.microsoft.com/office/powerpoint/2010/main" val="99167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50 </a:t>
            </a:r>
            <a:r>
              <a:rPr lang="en-US" smtClean="0"/>
              <a:t>minute presentation</a:t>
            </a:r>
            <a:endParaRPr lang="en-US"/>
          </a:p>
        </p:txBody>
      </p:sp>
      <p:sp>
        <p:nvSpPr>
          <p:cNvPr id="4" name="Slide Number Placeholder 3"/>
          <p:cNvSpPr>
            <a:spLocks noGrp="1"/>
          </p:cNvSpPr>
          <p:nvPr>
            <p:ph type="sldNum" sz="quarter" idx="10"/>
          </p:nvPr>
        </p:nvSpPr>
        <p:spPr/>
        <p:txBody>
          <a:bodyPr/>
          <a:lstStyle/>
          <a:p>
            <a:fld id="{E10C6653-7F37-49EA-81EB-A67639F6CCB4}" type="slidenum">
              <a:rPr lang="en-US" smtClean="0"/>
              <a:t>1</a:t>
            </a:fld>
            <a:endParaRPr lang="en-US"/>
          </a:p>
        </p:txBody>
      </p:sp>
    </p:spTree>
    <p:extLst>
      <p:ext uri="{BB962C8B-B14F-4D97-AF65-F5344CB8AC3E}">
        <p14:creationId xmlns:p14="http://schemas.microsoft.com/office/powerpoint/2010/main" val="212374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minutes</a:t>
            </a:r>
            <a:endParaRPr lang="en-US" dirty="0"/>
          </a:p>
        </p:txBody>
      </p:sp>
      <p:sp>
        <p:nvSpPr>
          <p:cNvPr id="4" name="Slide Number Placeholder 3"/>
          <p:cNvSpPr>
            <a:spLocks noGrp="1"/>
          </p:cNvSpPr>
          <p:nvPr>
            <p:ph type="sldNum" sz="quarter" idx="10"/>
          </p:nvPr>
        </p:nvSpPr>
        <p:spPr/>
        <p:txBody>
          <a:bodyPr/>
          <a:lstStyle/>
          <a:p>
            <a:fld id="{E10C6653-7F37-49EA-81EB-A67639F6CCB4}" type="slidenum">
              <a:rPr lang="en-US" smtClean="0"/>
              <a:t>11</a:t>
            </a:fld>
            <a:endParaRPr lang="en-US"/>
          </a:p>
        </p:txBody>
      </p:sp>
    </p:spTree>
    <p:extLst>
      <p:ext uri="{BB962C8B-B14F-4D97-AF65-F5344CB8AC3E}">
        <p14:creationId xmlns:p14="http://schemas.microsoft.com/office/powerpoint/2010/main" val="1936864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minutes</a:t>
            </a:r>
            <a:endParaRPr lang="en-US" dirty="0"/>
          </a:p>
        </p:txBody>
      </p:sp>
      <p:sp>
        <p:nvSpPr>
          <p:cNvPr id="4" name="Slide Number Placeholder 3"/>
          <p:cNvSpPr>
            <a:spLocks noGrp="1"/>
          </p:cNvSpPr>
          <p:nvPr>
            <p:ph type="sldNum" sz="quarter" idx="10"/>
          </p:nvPr>
        </p:nvSpPr>
        <p:spPr/>
        <p:txBody>
          <a:bodyPr/>
          <a:lstStyle/>
          <a:p>
            <a:fld id="{E10C6653-7F37-49EA-81EB-A67639F6CCB4}" type="slidenum">
              <a:rPr lang="en-US" smtClean="0"/>
              <a:t>12</a:t>
            </a:fld>
            <a:endParaRPr lang="en-US"/>
          </a:p>
        </p:txBody>
      </p:sp>
    </p:spTree>
    <p:extLst>
      <p:ext uri="{BB962C8B-B14F-4D97-AF65-F5344CB8AC3E}">
        <p14:creationId xmlns:p14="http://schemas.microsoft.com/office/powerpoint/2010/main" val="1428239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minutes</a:t>
            </a:r>
          </a:p>
          <a:p>
            <a:r>
              <a:rPr lang="en-US" dirty="0" smtClean="0"/>
              <a:t>Explain</a:t>
            </a:r>
            <a:r>
              <a:rPr lang="en-US" baseline="0" dirty="0" smtClean="0"/>
              <a:t> </a:t>
            </a:r>
            <a:r>
              <a:rPr lang="en-US" baseline="0" dirty="0" smtClean="0"/>
              <a:t>about the teacher institutes:</a:t>
            </a:r>
          </a:p>
          <a:p>
            <a:r>
              <a:rPr lang="en-US" baseline="0" dirty="0" smtClean="0"/>
              <a:t>Free for educators</a:t>
            </a:r>
          </a:p>
          <a:p>
            <a:r>
              <a:rPr lang="en-US" baseline="0" dirty="0" smtClean="0"/>
              <a:t>3 per year</a:t>
            </a:r>
          </a:p>
          <a:p>
            <a:r>
              <a:rPr lang="en-US" baseline="0" dirty="0" smtClean="0"/>
              <a:t>4 day immersive institute, learning</a:t>
            </a:r>
            <a:br>
              <a:rPr lang="en-US" baseline="0" dirty="0" smtClean="0"/>
            </a:br>
            <a:r>
              <a:rPr lang="en-US" baseline="0" dirty="0" smtClean="0"/>
              <a:t>All expenses paid</a:t>
            </a:r>
          </a:p>
          <a:p>
            <a:r>
              <a:rPr lang="en-US" baseline="0" dirty="0" smtClean="0"/>
              <a:t>Taught by top scholars in the field</a:t>
            </a:r>
          </a:p>
          <a:p>
            <a:r>
              <a:rPr lang="en-US" baseline="0" dirty="0" smtClean="0"/>
              <a:t>You are a guest of the Washington’s while you are there.</a:t>
            </a:r>
          </a:p>
          <a:p>
            <a:r>
              <a:rPr lang="en-US" baseline="0" dirty="0" smtClean="0"/>
              <a:t>You live on the estate while you are there</a:t>
            </a:r>
          </a:p>
          <a:p>
            <a:r>
              <a:rPr lang="en-US" baseline="0" dirty="0" smtClean="0"/>
              <a:t>Best </a:t>
            </a:r>
            <a:r>
              <a:rPr lang="en-US" baseline="0" dirty="0" err="1" smtClean="0"/>
              <a:t>pd</a:t>
            </a:r>
            <a:r>
              <a:rPr lang="en-US" baseline="0" dirty="0" smtClean="0"/>
              <a:t> I have ever attended.</a:t>
            </a:r>
          </a:p>
          <a:p>
            <a:endParaRPr lang="en-US" baseline="0" dirty="0" smtClean="0"/>
          </a:p>
        </p:txBody>
      </p:sp>
      <p:sp>
        <p:nvSpPr>
          <p:cNvPr id="4" name="Slide Number Placeholder 3"/>
          <p:cNvSpPr>
            <a:spLocks noGrp="1"/>
          </p:cNvSpPr>
          <p:nvPr>
            <p:ph type="sldNum" sz="quarter" idx="10"/>
          </p:nvPr>
        </p:nvSpPr>
        <p:spPr/>
        <p:txBody>
          <a:bodyPr/>
          <a:lstStyle/>
          <a:p>
            <a:fld id="{E10C6653-7F37-49EA-81EB-A67639F6CCB4}" type="slidenum">
              <a:rPr lang="en-US" smtClean="0"/>
              <a:t>13</a:t>
            </a:fld>
            <a:endParaRPr lang="en-US"/>
          </a:p>
        </p:txBody>
      </p:sp>
    </p:spTree>
    <p:extLst>
      <p:ext uri="{BB962C8B-B14F-4D97-AF65-F5344CB8AC3E}">
        <p14:creationId xmlns:p14="http://schemas.microsoft.com/office/powerpoint/2010/main" val="2514825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minutes</a:t>
            </a:r>
          </a:p>
          <a:p>
            <a:r>
              <a:rPr lang="en-US" dirty="0" smtClean="0"/>
              <a:t>Field </a:t>
            </a:r>
            <a:r>
              <a:rPr lang="en-US" dirty="0" smtClean="0"/>
              <a:t>any questions from the group</a:t>
            </a:r>
            <a:endParaRPr lang="en-US" dirty="0"/>
          </a:p>
        </p:txBody>
      </p:sp>
      <p:sp>
        <p:nvSpPr>
          <p:cNvPr id="4" name="Slide Number Placeholder 3"/>
          <p:cNvSpPr>
            <a:spLocks noGrp="1"/>
          </p:cNvSpPr>
          <p:nvPr>
            <p:ph type="sldNum" sz="quarter" idx="10"/>
          </p:nvPr>
        </p:nvSpPr>
        <p:spPr/>
        <p:txBody>
          <a:bodyPr/>
          <a:lstStyle/>
          <a:p>
            <a:fld id="{E10C6653-7F37-49EA-81EB-A67639F6CCB4}" type="slidenum">
              <a:rPr lang="en-US" smtClean="0"/>
              <a:t>14</a:t>
            </a:fld>
            <a:endParaRPr lang="en-US"/>
          </a:p>
        </p:txBody>
      </p:sp>
    </p:spTree>
    <p:extLst>
      <p:ext uri="{BB962C8B-B14F-4D97-AF65-F5344CB8AC3E}">
        <p14:creationId xmlns:p14="http://schemas.microsoft.com/office/powerpoint/2010/main" val="2228961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3 minutes</a:t>
            </a:r>
          </a:p>
          <a:p>
            <a:r>
              <a:rPr lang="en-US" dirty="0" smtClean="0"/>
              <a:t>Quick </a:t>
            </a:r>
            <a:r>
              <a:rPr lang="en-US" dirty="0" smtClean="0"/>
              <a:t>evaluation for Mount Vernon;</a:t>
            </a:r>
            <a:r>
              <a:rPr lang="en-US" baseline="0" dirty="0" smtClean="0"/>
              <a:t> have participants leave on their desk when they leave</a:t>
            </a:r>
            <a:endParaRPr lang="en-US" dirty="0"/>
          </a:p>
        </p:txBody>
      </p:sp>
      <p:sp>
        <p:nvSpPr>
          <p:cNvPr id="4" name="Slide Number Placeholder 3"/>
          <p:cNvSpPr>
            <a:spLocks noGrp="1"/>
          </p:cNvSpPr>
          <p:nvPr>
            <p:ph type="sldNum" sz="quarter" idx="10"/>
          </p:nvPr>
        </p:nvSpPr>
        <p:spPr/>
        <p:txBody>
          <a:bodyPr/>
          <a:lstStyle/>
          <a:p>
            <a:fld id="{E10C6653-7F37-49EA-81EB-A67639F6CCB4}" type="slidenum">
              <a:rPr lang="en-US" smtClean="0"/>
              <a:t>15</a:t>
            </a:fld>
            <a:endParaRPr lang="en-US"/>
          </a:p>
        </p:txBody>
      </p:sp>
    </p:spTree>
    <p:extLst>
      <p:ext uri="{BB962C8B-B14F-4D97-AF65-F5344CB8AC3E}">
        <p14:creationId xmlns:p14="http://schemas.microsoft.com/office/powerpoint/2010/main" val="2258025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baseline="0" dirty="0" smtClean="0"/>
              <a:t> minutes</a:t>
            </a:r>
            <a:endParaRPr lang="en-US" dirty="0"/>
          </a:p>
        </p:txBody>
      </p:sp>
      <p:sp>
        <p:nvSpPr>
          <p:cNvPr id="4" name="Slide Number Placeholder 3"/>
          <p:cNvSpPr>
            <a:spLocks noGrp="1"/>
          </p:cNvSpPr>
          <p:nvPr>
            <p:ph type="sldNum" sz="quarter" idx="10"/>
          </p:nvPr>
        </p:nvSpPr>
        <p:spPr/>
        <p:txBody>
          <a:bodyPr/>
          <a:lstStyle/>
          <a:p>
            <a:fld id="{E10C6653-7F37-49EA-81EB-A67639F6CCB4}" type="slidenum">
              <a:rPr lang="en-US" smtClean="0"/>
              <a:t>3</a:t>
            </a:fld>
            <a:endParaRPr lang="en-US"/>
          </a:p>
        </p:txBody>
      </p:sp>
    </p:spTree>
    <p:extLst>
      <p:ext uri="{BB962C8B-B14F-4D97-AF65-F5344CB8AC3E}">
        <p14:creationId xmlns:p14="http://schemas.microsoft.com/office/powerpoint/2010/main" val="4037670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r>
              <a:rPr lang="en-US" baseline="0" dirty="0" smtClean="0"/>
              <a:t> minutes</a:t>
            </a:r>
            <a:endParaRPr lang="en-US" dirty="0"/>
          </a:p>
        </p:txBody>
      </p:sp>
      <p:sp>
        <p:nvSpPr>
          <p:cNvPr id="4" name="Slide Number Placeholder 3"/>
          <p:cNvSpPr>
            <a:spLocks noGrp="1"/>
          </p:cNvSpPr>
          <p:nvPr>
            <p:ph type="sldNum" sz="quarter" idx="10"/>
          </p:nvPr>
        </p:nvSpPr>
        <p:spPr/>
        <p:txBody>
          <a:bodyPr/>
          <a:lstStyle/>
          <a:p>
            <a:fld id="{E10C6653-7F37-49EA-81EB-A67639F6CCB4}" type="slidenum">
              <a:rPr lang="en-US" smtClean="0"/>
              <a:t>4</a:t>
            </a:fld>
            <a:endParaRPr lang="en-US"/>
          </a:p>
        </p:txBody>
      </p:sp>
    </p:spTree>
    <p:extLst>
      <p:ext uri="{BB962C8B-B14F-4D97-AF65-F5344CB8AC3E}">
        <p14:creationId xmlns:p14="http://schemas.microsoft.com/office/powerpoint/2010/main" val="3788299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minutes to look at map</a:t>
            </a:r>
          </a:p>
          <a:p>
            <a:r>
              <a:rPr lang="en-US" dirty="0" smtClean="0"/>
              <a:t>Complete </a:t>
            </a:r>
            <a:r>
              <a:rPr lang="en-US" dirty="0" smtClean="0"/>
              <a:t>the</a:t>
            </a:r>
            <a:r>
              <a:rPr lang="en-US" baseline="0" dirty="0" smtClean="0"/>
              <a:t>  Map of Mount Vernon worksheet or a visual analysis using the Map Analysis from the National Archives.</a:t>
            </a:r>
          </a:p>
          <a:p>
            <a:r>
              <a:rPr lang="en-US" baseline="0" dirty="0" smtClean="0"/>
              <a:t>A Map of General Washington’s Five Farms </a:t>
            </a:r>
          </a:p>
          <a:p>
            <a:r>
              <a:rPr lang="en-US" baseline="0" dirty="0" smtClean="0"/>
              <a:t>Complete as a whole class </a:t>
            </a:r>
          </a:p>
          <a:p>
            <a:r>
              <a:rPr lang="en-US" baseline="0" dirty="0" smtClean="0"/>
              <a:t>Focus on identifying the five different farms that George Washington owned. These farms are the locations where the enslaved people he owned also lived.</a:t>
            </a:r>
            <a:endParaRPr lang="en-US" dirty="0"/>
          </a:p>
        </p:txBody>
      </p:sp>
      <p:sp>
        <p:nvSpPr>
          <p:cNvPr id="4" name="Slide Number Placeholder 3"/>
          <p:cNvSpPr>
            <a:spLocks noGrp="1"/>
          </p:cNvSpPr>
          <p:nvPr>
            <p:ph type="sldNum" sz="quarter" idx="10"/>
          </p:nvPr>
        </p:nvSpPr>
        <p:spPr/>
        <p:txBody>
          <a:bodyPr/>
          <a:lstStyle/>
          <a:p>
            <a:fld id="{E10C6653-7F37-49EA-81EB-A67639F6CCB4}" type="slidenum">
              <a:rPr lang="en-US" smtClean="0"/>
              <a:t>5</a:t>
            </a:fld>
            <a:endParaRPr lang="en-US"/>
          </a:p>
        </p:txBody>
      </p:sp>
    </p:spTree>
    <p:extLst>
      <p:ext uri="{BB962C8B-B14F-4D97-AF65-F5344CB8AC3E}">
        <p14:creationId xmlns:p14="http://schemas.microsoft.com/office/powerpoint/2010/main" val="1309979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 minutes</a:t>
            </a:r>
          </a:p>
          <a:p>
            <a:r>
              <a:rPr lang="en-US" dirty="0" smtClean="0"/>
              <a:t>Introduce </a:t>
            </a:r>
            <a:r>
              <a:rPr lang="en-US" dirty="0" smtClean="0"/>
              <a:t>Priscilla and Joe,</a:t>
            </a:r>
            <a:r>
              <a:rPr lang="en-US" baseline="0" dirty="0" smtClean="0"/>
              <a:t> two of the enslaved people who lived and worked on Washington’s farms.</a:t>
            </a:r>
          </a:p>
          <a:p>
            <a:r>
              <a:rPr lang="en-US" baseline="0" dirty="0" smtClean="0"/>
              <a:t>Read: Excerpt : Biography of Priscilla and/or</a:t>
            </a:r>
          </a:p>
          <a:p>
            <a:r>
              <a:rPr lang="en-US" baseline="0" dirty="0" smtClean="0"/>
              <a:t>Watch Joe’s biographical video- 4:23</a:t>
            </a:r>
            <a:endParaRPr lang="en-US" dirty="0"/>
          </a:p>
        </p:txBody>
      </p:sp>
      <p:sp>
        <p:nvSpPr>
          <p:cNvPr id="4" name="Slide Number Placeholder 3"/>
          <p:cNvSpPr>
            <a:spLocks noGrp="1"/>
          </p:cNvSpPr>
          <p:nvPr>
            <p:ph type="sldNum" sz="quarter" idx="10"/>
          </p:nvPr>
        </p:nvSpPr>
        <p:spPr/>
        <p:txBody>
          <a:bodyPr/>
          <a:lstStyle/>
          <a:p>
            <a:fld id="{E10C6653-7F37-49EA-81EB-A67639F6CCB4}" type="slidenum">
              <a:rPr lang="en-US" smtClean="0"/>
              <a:t>6</a:t>
            </a:fld>
            <a:endParaRPr lang="en-US"/>
          </a:p>
        </p:txBody>
      </p:sp>
    </p:spTree>
    <p:extLst>
      <p:ext uri="{BB962C8B-B14F-4D97-AF65-F5344CB8AC3E}">
        <p14:creationId xmlns:p14="http://schemas.microsoft.com/office/powerpoint/2010/main" val="3017469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 minute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Mention</a:t>
            </a:r>
            <a:r>
              <a:rPr lang="en-US" sz="1200" baseline="0" dirty="0" smtClean="0"/>
              <a:t> to participants; do not do today due to time constraints</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Have </a:t>
            </a:r>
            <a:r>
              <a:rPr lang="en-US" sz="1200" dirty="0" smtClean="0"/>
              <a:t>students conduct a pre-write to activate their thinking.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Tell students,</a:t>
            </a:r>
            <a:r>
              <a:rPr lang="en-US" sz="1200" baseline="0" dirty="0" smtClean="0"/>
              <a:t> </a:t>
            </a:r>
            <a:r>
              <a:rPr lang="en-US" sz="1200" dirty="0" smtClean="0"/>
              <a:t>“Use your prior knowledge and the sources provided to answer the questions.”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Alternative for schools</a:t>
            </a:r>
            <a:r>
              <a:rPr lang="en-US" sz="1200" baseline="0" dirty="0" smtClean="0"/>
              <a:t> with technology available: a</a:t>
            </a:r>
            <a:r>
              <a:rPr lang="en-US" sz="1200" dirty="0" smtClean="0"/>
              <a:t>llow students time to explore the </a:t>
            </a:r>
            <a:r>
              <a:rPr lang="en-US" sz="1200" b="1" dirty="0" smtClean="0"/>
              <a:t>Background Information </a:t>
            </a:r>
            <a:r>
              <a:rPr lang="en-US" sz="1200" b="0" dirty="0" smtClean="0"/>
              <a:t>sheet which includes on-line resources and articles.</a:t>
            </a:r>
            <a:endParaRPr lang="en-US" sz="1200" b="1" dirty="0" smtClean="0"/>
          </a:p>
          <a:p>
            <a:endParaRPr lang="en-US" dirty="0"/>
          </a:p>
        </p:txBody>
      </p:sp>
      <p:sp>
        <p:nvSpPr>
          <p:cNvPr id="4" name="Slide Number Placeholder 3"/>
          <p:cNvSpPr>
            <a:spLocks noGrp="1"/>
          </p:cNvSpPr>
          <p:nvPr>
            <p:ph type="sldNum" sz="quarter" idx="10"/>
          </p:nvPr>
        </p:nvSpPr>
        <p:spPr/>
        <p:txBody>
          <a:bodyPr/>
          <a:lstStyle/>
          <a:p>
            <a:fld id="{E10C6653-7F37-49EA-81EB-A67639F6CCB4}" type="slidenum">
              <a:rPr lang="en-US" smtClean="0"/>
              <a:t>7</a:t>
            </a:fld>
            <a:endParaRPr lang="en-US"/>
          </a:p>
        </p:txBody>
      </p:sp>
    </p:spTree>
    <p:extLst>
      <p:ext uri="{BB962C8B-B14F-4D97-AF65-F5344CB8AC3E}">
        <p14:creationId xmlns:p14="http://schemas.microsoft.com/office/powerpoint/2010/main" val="3606509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minutes</a:t>
            </a:r>
          </a:p>
          <a:p>
            <a:r>
              <a:rPr lang="en-US" dirty="0" smtClean="0"/>
              <a:t>Inform </a:t>
            </a:r>
            <a:r>
              <a:rPr lang="en-US" dirty="0" smtClean="0"/>
              <a:t>students that historians were able to build the biographies of Priscilla, Joe,</a:t>
            </a:r>
            <a:r>
              <a:rPr lang="en-US" baseline="0" dirty="0" smtClean="0"/>
              <a:t> and other enslaved individuals who left now written record by using research skills that integrate numerous written records with what they know about Mount Vernon from archaeological, architectural, and curatorial work. As a class, you will be looking at the same evidence historians looked at to create  our own narratives about the life of someone enslaved at Mount Vernon.</a:t>
            </a:r>
            <a:endParaRPr lang="en-US" dirty="0"/>
          </a:p>
        </p:txBody>
      </p:sp>
      <p:sp>
        <p:nvSpPr>
          <p:cNvPr id="4" name="Slide Number Placeholder 3"/>
          <p:cNvSpPr>
            <a:spLocks noGrp="1"/>
          </p:cNvSpPr>
          <p:nvPr>
            <p:ph type="sldNum" sz="quarter" idx="10"/>
          </p:nvPr>
        </p:nvSpPr>
        <p:spPr/>
        <p:txBody>
          <a:bodyPr/>
          <a:lstStyle/>
          <a:p>
            <a:fld id="{E10C6653-7F37-49EA-81EB-A67639F6CCB4}" type="slidenum">
              <a:rPr lang="en-US" smtClean="0"/>
              <a:t>8</a:t>
            </a:fld>
            <a:endParaRPr lang="en-US"/>
          </a:p>
        </p:txBody>
      </p:sp>
    </p:spTree>
    <p:extLst>
      <p:ext uri="{BB962C8B-B14F-4D97-AF65-F5344CB8AC3E}">
        <p14:creationId xmlns:p14="http://schemas.microsoft.com/office/powerpoint/2010/main" val="2629725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minutes</a:t>
            </a:r>
          </a:p>
          <a:p>
            <a:r>
              <a:rPr lang="en-US" dirty="0" smtClean="0"/>
              <a:t>Show</a:t>
            </a:r>
            <a:r>
              <a:rPr lang="en-US" baseline="0" dirty="0" smtClean="0"/>
              <a:t> </a:t>
            </a:r>
            <a:r>
              <a:rPr lang="en-US" baseline="0" dirty="0" smtClean="0"/>
              <a:t>students the document and transcription titled </a:t>
            </a:r>
            <a:r>
              <a:rPr lang="en-US" i="1" baseline="0" dirty="0" smtClean="0"/>
              <a:t>French’s Slave Census 1799.</a:t>
            </a:r>
          </a:p>
          <a:p>
            <a:r>
              <a:rPr lang="en-US" i="0" baseline="0" dirty="0" smtClean="0"/>
              <a:t>Historians used this source, along with hundreds of letters, ledgers, farm reports, and other documents dated from 1750 to 1800, to find evidence of individual enslaved peoples’ names. </a:t>
            </a:r>
          </a:p>
          <a:p>
            <a:r>
              <a:rPr lang="en-US" b="1" i="1" baseline="0" dirty="0" smtClean="0"/>
              <a:t>As a class, locate Isaac on the census, then look for Grace. Ask students  to find </a:t>
            </a:r>
            <a:r>
              <a:rPr lang="en-US" b="1" i="1" baseline="0" dirty="0" err="1" smtClean="0"/>
              <a:t>Suckey</a:t>
            </a:r>
            <a:r>
              <a:rPr lang="en-US" b="1" i="1" baseline="0" dirty="0" smtClean="0"/>
              <a:t>.</a:t>
            </a:r>
            <a:br>
              <a:rPr lang="en-US" b="1" i="1" baseline="0" dirty="0" smtClean="0"/>
            </a:br>
            <a:r>
              <a:rPr lang="en-US" b="1" i="1" baseline="0" dirty="0" smtClean="0"/>
              <a:t>Note: Grace and Isaac are listed on the census, </a:t>
            </a:r>
            <a:r>
              <a:rPr lang="en-US" b="1" i="1" baseline="0" dirty="0" err="1" smtClean="0"/>
              <a:t>Suckey</a:t>
            </a:r>
            <a:r>
              <a:rPr lang="en-US" b="1" i="1" baseline="0" dirty="0" smtClean="0"/>
              <a:t> is not.</a:t>
            </a:r>
          </a:p>
          <a:p>
            <a:r>
              <a:rPr lang="en-US" b="0" i="0" baseline="0" dirty="0" smtClean="0"/>
              <a:t>There were numerous enslaved people named Grace, Isaac, and </a:t>
            </a:r>
            <a:r>
              <a:rPr lang="en-US" b="0" i="0" baseline="0" dirty="0" err="1" smtClean="0"/>
              <a:t>Suckey</a:t>
            </a:r>
            <a:r>
              <a:rPr lang="en-US" b="0" i="0" baseline="0" dirty="0" smtClean="0"/>
              <a:t> who lived on Washington’s five farms; however, there is no record of exactly how many different individuals with those names there were over the 50 years that Washington held slaves.</a:t>
            </a:r>
            <a:endParaRPr lang="en-US" b="0" i="0" dirty="0"/>
          </a:p>
        </p:txBody>
      </p:sp>
      <p:sp>
        <p:nvSpPr>
          <p:cNvPr id="4" name="Slide Number Placeholder 3"/>
          <p:cNvSpPr>
            <a:spLocks noGrp="1"/>
          </p:cNvSpPr>
          <p:nvPr>
            <p:ph type="sldNum" sz="quarter" idx="10"/>
          </p:nvPr>
        </p:nvSpPr>
        <p:spPr/>
        <p:txBody>
          <a:bodyPr/>
          <a:lstStyle/>
          <a:p>
            <a:fld id="{E10C6653-7F37-49EA-81EB-A67639F6CCB4}" type="slidenum">
              <a:rPr lang="en-US" smtClean="0"/>
              <a:t>9</a:t>
            </a:fld>
            <a:endParaRPr lang="en-US"/>
          </a:p>
        </p:txBody>
      </p:sp>
    </p:spTree>
    <p:extLst>
      <p:ext uri="{BB962C8B-B14F-4D97-AF65-F5344CB8AC3E}">
        <p14:creationId xmlns:p14="http://schemas.microsoft.com/office/powerpoint/2010/main" val="2415718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minutes</a:t>
            </a:r>
          </a:p>
          <a:p>
            <a:r>
              <a:rPr lang="en-US" dirty="0" smtClean="0"/>
              <a:t>Divide </a:t>
            </a:r>
            <a:r>
              <a:rPr lang="en-US" dirty="0" smtClean="0"/>
              <a:t>students</a:t>
            </a:r>
            <a:r>
              <a:rPr lang="en-US" baseline="0" dirty="0" smtClean="0"/>
              <a:t> into groups and provide each group with a set of sources.</a:t>
            </a:r>
            <a:br>
              <a:rPr lang="en-US" baseline="0" dirty="0" smtClean="0"/>
            </a:br>
            <a:r>
              <a:rPr lang="en-US" baseline="0" dirty="0" smtClean="0"/>
              <a:t>Assign each group a complete set for Grace, Isaac or </a:t>
            </a:r>
            <a:r>
              <a:rPr lang="en-US" baseline="0" dirty="0" err="1" smtClean="0"/>
              <a:t>Suckey</a:t>
            </a:r>
            <a:r>
              <a:rPr lang="en-US" baseline="0" dirty="0" smtClean="0"/>
              <a:t>; distribute a portion of each set (just the even or odd numbered cards for Grace, Isaac, or </a:t>
            </a:r>
            <a:r>
              <a:rPr lang="en-US" baseline="0" dirty="0" err="1" smtClean="0"/>
              <a:t>Suckey</a:t>
            </a:r>
            <a:r>
              <a:rPr lang="en-US" baseline="0" dirty="0" smtClean="0"/>
              <a:t>); or evenly divide one set of sources between your groups.</a:t>
            </a:r>
          </a:p>
          <a:p>
            <a:r>
              <a:rPr lang="en-US" baseline="0" dirty="0" smtClean="0"/>
              <a:t>Review the research question with students-provide  starting tips to help the groups use their time with the sources wisely. (Pass out </a:t>
            </a:r>
            <a:r>
              <a:rPr lang="en-US" i="1" baseline="0" dirty="0" smtClean="0"/>
              <a:t>Key to Resources </a:t>
            </a:r>
            <a:r>
              <a:rPr lang="en-US" i="0" baseline="0" dirty="0" smtClean="0"/>
              <a:t>in page protector to each group as a reference.)</a:t>
            </a:r>
          </a:p>
          <a:p>
            <a:r>
              <a:rPr lang="en-US" i="0" baseline="0" dirty="0" smtClean="0"/>
              <a:t>Tell students to review the pieces of evidence and sort their source cards in to piles according to the number of individuals they think lived on Mount Vernon with the name they were assigned in their source set (each pile represents and individual and contains the source cards with evidence </a:t>
            </a:r>
            <a:r>
              <a:rPr lang="en-US" i="0" baseline="0" dirty="0" err="1" smtClean="0"/>
              <a:t>eg</a:t>
            </a:r>
            <a:r>
              <a:rPr lang="en-US" i="0" baseline="0" dirty="0" smtClean="0"/>
              <a:t>. 5 piles for 5 different Isaacs, etc…)</a:t>
            </a:r>
            <a:br>
              <a:rPr lang="en-US" i="0" baseline="0" dirty="0" smtClean="0"/>
            </a:br>
            <a:r>
              <a:rPr lang="en-US" i="0" baseline="0" dirty="0" smtClean="0"/>
              <a:t>Refer to the </a:t>
            </a:r>
            <a:r>
              <a:rPr lang="en-US" b="1" i="1" baseline="0" dirty="0" smtClean="0"/>
              <a:t>Starting and Stumbling Tips </a:t>
            </a:r>
            <a:r>
              <a:rPr lang="en-US" i="0" baseline="0" dirty="0" smtClean="0"/>
              <a:t>for Teachers handout for prompts to get students started with this activity.</a:t>
            </a:r>
          </a:p>
          <a:p>
            <a:r>
              <a:rPr lang="en-US" i="0" baseline="0" dirty="0" smtClean="0"/>
              <a:t>In a class with students, allow 20-30 minutes for groups to review evidence and fill out their </a:t>
            </a:r>
            <a:r>
              <a:rPr lang="en-US" b="1" i="1" baseline="0" dirty="0" smtClean="0"/>
              <a:t>Student Worksheet</a:t>
            </a:r>
            <a:r>
              <a:rPr lang="en-US" i="0" baseline="0" dirty="0" smtClean="0"/>
              <a:t>.</a:t>
            </a:r>
          </a:p>
          <a:p>
            <a:r>
              <a:rPr lang="en-US" i="0" baseline="0" dirty="0" smtClean="0"/>
              <a:t>Instruct groups to present their findings and share with their peers if they reached consensus on the number of individuals with the name they were assigned.</a:t>
            </a:r>
          </a:p>
          <a:p>
            <a:r>
              <a:rPr lang="en-US" i="0" baseline="0" dirty="0" smtClean="0"/>
              <a:t>If there was no consensus, students should explain why they disagreed using evidence from the source set.</a:t>
            </a:r>
          </a:p>
          <a:p>
            <a:endParaRPr lang="en-US" i="0" dirty="0"/>
          </a:p>
        </p:txBody>
      </p:sp>
      <p:sp>
        <p:nvSpPr>
          <p:cNvPr id="4" name="Slide Number Placeholder 3"/>
          <p:cNvSpPr>
            <a:spLocks noGrp="1"/>
          </p:cNvSpPr>
          <p:nvPr>
            <p:ph type="sldNum" sz="quarter" idx="10"/>
          </p:nvPr>
        </p:nvSpPr>
        <p:spPr/>
        <p:txBody>
          <a:bodyPr/>
          <a:lstStyle/>
          <a:p>
            <a:fld id="{E10C6653-7F37-49EA-81EB-A67639F6CCB4}" type="slidenum">
              <a:rPr lang="en-US" smtClean="0"/>
              <a:t>10</a:t>
            </a:fld>
            <a:endParaRPr lang="en-US"/>
          </a:p>
        </p:txBody>
      </p:sp>
    </p:spTree>
    <p:extLst>
      <p:ext uri="{BB962C8B-B14F-4D97-AF65-F5344CB8AC3E}">
        <p14:creationId xmlns:p14="http://schemas.microsoft.com/office/powerpoint/2010/main" val="1076779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1/28/2018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1/28/2018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1/28/2018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1/28/2018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1/28/2018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1/28/2018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1/28/2018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1/28/2018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1/28/2018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1/28/2018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1/28/2018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1/28/2018</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mountvernon.org/plan-your-visit/calendar/exhibitions/lives-bound-together-slavery-at-george-washingtons-mount-vernon/?_ga=2.265107535.1978297548.1516626589-343161610.1500307058"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ilto:l.porter@washoeschools.ne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mailto:mmotter@washoeschools.n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www.mountvernon.org/education/for-students/meet-people-from-the-past/slammin-jo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9690" y="3428998"/>
            <a:ext cx="6439989" cy="3337562"/>
          </a:xfrm>
        </p:spPr>
        <p:txBody>
          <a:bodyPr>
            <a:normAutofit fontScale="90000"/>
          </a:bodyPr>
          <a:lstStyle/>
          <a:p>
            <a:r>
              <a:rPr lang="en-US" dirty="0" smtClean="0"/>
              <a:t>Which Grace?</a:t>
            </a:r>
            <a:br>
              <a:rPr lang="en-US" dirty="0" smtClean="0"/>
            </a:br>
            <a:r>
              <a:rPr lang="en-US" dirty="0" smtClean="0"/>
              <a:t>Analysis of Historical Records of Enslaved People</a:t>
            </a:r>
            <a:endParaRPr lang="en-US" dirty="0"/>
          </a:p>
        </p:txBody>
      </p:sp>
      <p:sp>
        <p:nvSpPr>
          <p:cNvPr id="3" name="Subtitle 2"/>
          <p:cNvSpPr>
            <a:spLocks noGrp="1"/>
          </p:cNvSpPr>
          <p:nvPr>
            <p:ph type="subTitle" idx="1"/>
          </p:nvPr>
        </p:nvSpPr>
        <p:spPr/>
        <p:txBody>
          <a:bodyPr/>
          <a:lstStyle/>
          <a:p>
            <a:r>
              <a:rPr lang="en-US" dirty="0" smtClean="0"/>
              <a:t>NNCSS Conference</a:t>
            </a:r>
            <a:br>
              <a:rPr lang="en-US" dirty="0" smtClean="0"/>
            </a:br>
            <a:r>
              <a:rPr lang="en-US" dirty="0" smtClean="0"/>
              <a:t>February 3, 1028</a:t>
            </a:r>
            <a:endParaRPr lang="en-US" dirty="0"/>
          </a:p>
        </p:txBody>
      </p:sp>
    </p:spTree>
    <p:extLst>
      <p:ext uri="{BB962C8B-B14F-4D97-AF65-F5344CB8AC3E}">
        <p14:creationId xmlns:p14="http://schemas.microsoft.com/office/powerpoint/2010/main" val="1200723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808" y="808056"/>
            <a:ext cx="7958331" cy="1477944"/>
          </a:xfrm>
        </p:spPr>
        <p:txBody>
          <a:bodyPr>
            <a:normAutofit/>
          </a:bodyPr>
          <a:lstStyle/>
          <a:p>
            <a:r>
              <a:rPr lang="en-US" sz="3200" dirty="0" smtClean="0"/>
              <a:t>How many enslaved individuals named Grace, Isaac, and </a:t>
            </a:r>
            <a:r>
              <a:rPr lang="en-US" sz="3200" dirty="0" err="1" smtClean="0"/>
              <a:t>Suckey</a:t>
            </a:r>
            <a:r>
              <a:rPr lang="en-US" sz="3200" dirty="0" smtClean="0"/>
              <a:t> were there at Mount Vernon from 1750-1799?</a:t>
            </a:r>
            <a:endParaRPr lang="en-US" sz="3200" dirty="0"/>
          </a:p>
        </p:txBody>
      </p:sp>
      <p:sp>
        <p:nvSpPr>
          <p:cNvPr id="3" name="Content Placeholder 2"/>
          <p:cNvSpPr>
            <a:spLocks noGrp="1"/>
          </p:cNvSpPr>
          <p:nvPr>
            <p:ph idx="1"/>
          </p:nvPr>
        </p:nvSpPr>
        <p:spPr>
          <a:xfrm>
            <a:off x="1149927" y="2286000"/>
            <a:ext cx="10002982" cy="4378036"/>
          </a:xfrm>
        </p:spPr>
        <p:txBody>
          <a:bodyPr>
            <a:normAutofit lnSpcReduction="10000"/>
          </a:bodyPr>
          <a:lstStyle/>
          <a:p>
            <a:pPr marL="0" indent="0">
              <a:buNone/>
            </a:pPr>
            <a:r>
              <a:rPr lang="en-US" sz="3200" dirty="0" smtClean="0">
                <a:solidFill>
                  <a:srgbClr val="FFFF00"/>
                </a:solidFill>
              </a:rPr>
              <a:t>Directions:</a:t>
            </a:r>
          </a:p>
          <a:p>
            <a:pPr marL="0" indent="0">
              <a:buNone/>
            </a:pPr>
            <a:r>
              <a:rPr lang="en-US" sz="2800" dirty="0" smtClean="0">
                <a:solidFill>
                  <a:srgbClr val="FFFF00"/>
                </a:solidFill>
              </a:rPr>
              <a:t>Review pieces of evidence</a:t>
            </a:r>
          </a:p>
          <a:p>
            <a:pPr marL="0" indent="0">
              <a:buNone/>
            </a:pPr>
            <a:r>
              <a:rPr lang="en-US" sz="2800" dirty="0" smtClean="0">
                <a:solidFill>
                  <a:srgbClr val="FFFF00"/>
                </a:solidFill>
              </a:rPr>
              <a:t>Sort source cards into piles according to the number of individuals you think lived on Mount Vernon with the name your were assigned</a:t>
            </a:r>
          </a:p>
          <a:p>
            <a:pPr marL="0" indent="0">
              <a:buNone/>
            </a:pPr>
            <a:r>
              <a:rPr lang="en-US" sz="2800" b="1" dirty="0" smtClean="0">
                <a:solidFill>
                  <a:srgbClr val="FFFF00"/>
                </a:solidFill>
              </a:rPr>
              <a:t>Hints:</a:t>
            </a:r>
            <a:r>
              <a:rPr lang="en-US" sz="2800" dirty="0" smtClean="0">
                <a:solidFill>
                  <a:srgbClr val="FFFF00"/>
                </a:solidFill>
              </a:rPr>
              <a:t> look for </a:t>
            </a:r>
            <a:r>
              <a:rPr lang="en-US" sz="2800" i="1" dirty="0" smtClean="0">
                <a:solidFill>
                  <a:srgbClr val="FFFF00"/>
                </a:solidFill>
              </a:rPr>
              <a:t>dates, location, owner, text of the event, and name of primary source document</a:t>
            </a:r>
          </a:p>
          <a:p>
            <a:endParaRPr lang="en-US" sz="2800" dirty="0">
              <a:solidFill>
                <a:srgbClr val="FFFF00"/>
              </a:solidFill>
            </a:endParaRPr>
          </a:p>
        </p:txBody>
      </p:sp>
    </p:spTree>
    <p:extLst>
      <p:ext uri="{BB962C8B-B14F-4D97-AF65-F5344CB8AC3E}">
        <p14:creationId xmlns:p14="http://schemas.microsoft.com/office/powerpoint/2010/main" val="1428642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Class Debrief:</a:t>
            </a:r>
            <a:endParaRPr lang="en-US" sz="5400" dirty="0"/>
          </a:p>
        </p:txBody>
      </p:sp>
      <p:sp>
        <p:nvSpPr>
          <p:cNvPr id="3" name="Content Placeholder 2"/>
          <p:cNvSpPr>
            <a:spLocks noGrp="1"/>
          </p:cNvSpPr>
          <p:nvPr>
            <p:ph idx="1"/>
          </p:nvPr>
        </p:nvSpPr>
        <p:spPr>
          <a:xfrm>
            <a:off x="1122218" y="1676399"/>
            <a:ext cx="10058400" cy="4946073"/>
          </a:xfrm>
        </p:spPr>
        <p:txBody>
          <a:bodyPr>
            <a:normAutofit fontScale="92500" lnSpcReduction="20000"/>
          </a:bodyPr>
          <a:lstStyle/>
          <a:p>
            <a:pPr marL="0" indent="0">
              <a:buNone/>
            </a:pPr>
            <a:r>
              <a:rPr lang="en-US" sz="3200" dirty="0" smtClean="0"/>
              <a:t>How much did you trust the sources available to you?</a:t>
            </a:r>
          </a:p>
          <a:p>
            <a:pPr marL="0" indent="0">
              <a:buNone/>
            </a:pPr>
            <a:r>
              <a:rPr lang="en-US" sz="3200" dirty="0" smtClean="0"/>
              <a:t>Where else could you find more information about the lives of those enslaved at Mount Vernon?</a:t>
            </a:r>
            <a:br>
              <a:rPr lang="en-US" sz="3200" dirty="0" smtClean="0"/>
            </a:br>
            <a:r>
              <a:rPr lang="en-US" sz="3200" dirty="0" smtClean="0"/>
              <a:t>How do we find stories about people who did not leave a written record?</a:t>
            </a:r>
          </a:p>
          <a:p>
            <a:pPr marL="0" indent="0">
              <a:buNone/>
            </a:pPr>
            <a:r>
              <a:rPr lang="en-US" sz="3200" dirty="0" smtClean="0"/>
              <a:t>Do the stories of peoples’ lives change even </a:t>
            </a:r>
            <a:br>
              <a:rPr lang="en-US" sz="3200" dirty="0" smtClean="0"/>
            </a:br>
            <a:r>
              <a:rPr lang="en-US" sz="3200" dirty="0" smtClean="0"/>
              <a:t>when events of the past do not? What causes </a:t>
            </a:r>
            <a:br>
              <a:rPr lang="en-US" sz="3200" dirty="0" smtClean="0"/>
            </a:br>
            <a:r>
              <a:rPr lang="en-US" sz="3200" dirty="0" smtClean="0"/>
              <a:t>a story of the past to change?</a:t>
            </a:r>
            <a:br>
              <a:rPr lang="en-US" sz="3200" dirty="0" smtClean="0"/>
            </a:br>
            <a:endParaRPr lang="en-US" sz="3200" dirty="0"/>
          </a:p>
        </p:txBody>
      </p:sp>
      <p:pic>
        <p:nvPicPr>
          <p:cNvPr id="4" name="Picture 3"/>
          <p:cNvPicPr>
            <a:picLocks noChangeAspect="1"/>
          </p:cNvPicPr>
          <p:nvPr/>
        </p:nvPicPr>
        <p:blipFill>
          <a:blip r:embed="rId3"/>
          <a:stretch>
            <a:fillRect/>
          </a:stretch>
        </p:blipFill>
        <p:spPr>
          <a:xfrm rot="628613">
            <a:off x="9613736" y="4596156"/>
            <a:ext cx="1912806" cy="1867975"/>
          </a:xfrm>
          <a:prstGeom prst="rect">
            <a:avLst/>
          </a:prstGeom>
        </p:spPr>
      </p:pic>
    </p:spTree>
    <p:extLst>
      <p:ext uri="{BB962C8B-B14F-4D97-AF65-F5344CB8AC3E}">
        <p14:creationId xmlns:p14="http://schemas.microsoft.com/office/powerpoint/2010/main" val="156004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t>Mount Vernon Resources:</a:t>
            </a:r>
            <a:endParaRPr lang="en-US" sz="5400" dirty="0"/>
          </a:p>
        </p:txBody>
      </p:sp>
      <p:sp>
        <p:nvSpPr>
          <p:cNvPr id="3" name="Content Placeholder 2"/>
          <p:cNvSpPr>
            <a:spLocks noGrp="1"/>
          </p:cNvSpPr>
          <p:nvPr>
            <p:ph idx="1"/>
          </p:nvPr>
        </p:nvSpPr>
        <p:spPr>
          <a:xfrm>
            <a:off x="2773599" y="1554480"/>
            <a:ext cx="7796540" cy="4506686"/>
          </a:xfrm>
        </p:spPr>
        <p:txBody>
          <a:bodyPr/>
          <a:lstStyle/>
          <a:p>
            <a:r>
              <a:rPr lang="en-US" dirty="0" smtClean="0">
                <a:hlinkClick r:id="rId3"/>
              </a:rPr>
              <a:t>Resources</a:t>
            </a:r>
            <a:r>
              <a:rPr lang="en-US" dirty="0" smtClean="0"/>
              <a:t> </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4"/>
          <a:stretch>
            <a:fillRect/>
          </a:stretch>
        </p:blipFill>
        <p:spPr>
          <a:xfrm>
            <a:off x="1286025" y="2286000"/>
            <a:ext cx="9894312" cy="4261484"/>
          </a:xfrm>
          <a:prstGeom prst="rect">
            <a:avLst/>
          </a:prstGeom>
        </p:spPr>
      </p:pic>
    </p:spTree>
    <p:extLst>
      <p:ext uri="{BB962C8B-B14F-4D97-AF65-F5344CB8AC3E}">
        <p14:creationId xmlns:p14="http://schemas.microsoft.com/office/powerpoint/2010/main" val="4140681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www.mountvernon.org</a:t>
            </a:r>
            <a:endParaRPr lang="en-US" sz="5400" dirty="0"/>
          </a:p>
        </p:txBody>
      </p:sp>
      <p:pic>
        <p:nvPicPr>
          <p:cNvPr id="4" name="Content Placeholder 3"/>
          <p:cNvPicPr>
            <a:picLocks noGrp="1" noChangeAspect="1"/>
          </p:cNvPicPr>
          <p:nvPr>
            <p:ph idx="1"/>
          </p:nvPr>
        </p:nvPicPr>
        <p:blipFill>
          <a:blip r:embed="rId3"/>
          <a:stretch>
            <a:fillRect/>
          </a:stretch>
        </p:blipFill>
        <p:spPr>
          <a:xfrm>
            <a:off x="3387376" y="1695380"/>
            <a:ext cx="5521096" cy="4978038"/>
          </a:xfrm>
          <a:prstGeom prst="rect">
            <a:avLst/>
          </a:prstGeom>
        </p:spPr>
      </p:pic>
    </p:spTree>
    <p:extLst>
      <p:ext uri="{BB962C8B-B14F-4D97-AF65-F5344CB8AC3E}">
        <p14:creationId xmlns:p14="http://schemas.microsoft.com/office/powerpoint/2010/main" val="2631959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700896" y="349380"/>
            <a:ext cx="4376304" cy="6229797"/>
          </a:xfrm>
          <a:prstGeom prst="rect">
            <a:avLst/>
          </a:prstGeom>
        </p:spPr>
      </p:pic>
    </p:spTree>
    <p:extLst>
      <p:ext uri="{BB962C8B-B14F-4D97-AF65-F5344CB8AC3E}">
        <p14:creationId xmlns:p14="http://schemas.microsoft.com/office/powerpoint/2010/main" val="854703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676618" y="749789"/>
            <a:ext cx="7796540" cy="1550066"/>
          </a:xfrm>
        </p:spPr>
        <p:txBody>
          <a:bodyPr>
            <a:normAutofit/>
          </a:bodyPr>
          <a:lstStyle/>
          <a:p>
            <a:pPr marL="0" indent="0">
              <a:buNone/>
            </a:pPr>
            <a:r>
              <a:rPr lang="en-US" sz="3200" dirty="0" smtClean="0">
                <a:hlinkClick r:id="rId3"/>
              </a:rPr>
              <a:t>l.porter@washoeschools.net</a:t>
            </a:r>
            <a:endParaRPr lang="en-US" sz="3200" dirty="0" smtClean="0"/>
          </a:p>
          <a:p>
            <a:pPr marL="0" indent="0">
              <a:buNone/>
            </a:pPr>
            <a:r>
              <a:rPr lang="en-US" sz="3200" dirty="0" smtClean="0">
                <a:hlinkClick r:id="rId4"/>
              </a:rPr>
              <a:t>mmotter@washoeschools.net</a:t>
            </a:r>
            <a:r>
              <a:rPr lang="en-US" sz="3200" dirty="0" smtClean="0"/>
              <a:t> </a:t>
            </a:r>
            <a:endParaRPr lang="en-US" sz="3200" dirty="0"/>
          </a:p>
        </p:txBody>
      </p:sp>
      <p:pic>
        <p:nvPicPr>
          <p:cNvPr id="7" name="Picture 6"/>
          <p:cNvPicPr>
            <a:picLocks noChangeAspect="1"/>
          </p:cNvPicPr>
          <p:nvPr/>
        </p:nvPicPr>
        <p:blipFill>
          <a:blip r:embed="rId5"/>
          <a:stretch>
            <a:fillRect/>
          </a:stretch>
        </p:blipFill>
        <p:spPr>
          <a:xfrm rot="21185334">
            <a:off x="3709988" y="2608412"/>
            <a:ext cx="3729903" cy="3784594"/>
          </a:xfrm>
          <a:prstGeom prst="rect">
            <a:avLst/>
          </a:prstGeom>
        </p:spPr>
      </p:pic>
    </p:spTree>
    <p:extLst>
      <p:ext uri="{BB962C8B-B14F-4D97-AF65-F5344CB8AC3E}">
        <p14:creationId xmlns:p14="http://schemas.microsoft.com/office/powerpoint/2010/main" val="1805767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t>Lives Bound Together Quiz</a:t>
            </a:r>
            <a:endParaRPr lang="en-US" sz="5400" dirty="0"/>
          </a:p>
        </p:txBody>
      </p:sp>
      <p:sp>
        <p:nvSpPr>
          <p:cNvPr id="3" name="Content Placeholder 2"/>
          <p:cNvSpPr>
            <a:spLocks noGrp="1"/>
          </p:cNvSpPr>
          <p:nvPr>
            <p:ph idx="1"/>
          </p:nvPr>
        </p:nvSpPr>
        <p:spPr>
          <a:xfrm>
            <a:off x="1214846" y="2052116"/>
            <a:ext cx="9355293" cy="3997828"/>
          </a:xfrm>
        </p:spPr>
        <p:txBody>
          <a:bodyPr>
            <a:normAutofit lnSpcReduction="10000"/>
          </a:bodyPr>
          <a:lstStyle/>
          <a:p>
            <a:r>
              <a:rPr lang="en-US" sz="2800" dirty="0" smtClean="0"/>
              <a:t>Welcome!</a:t>
            </a:r>
          </a:p>
          <a:p>
            <a:r>
              <a:rPr lang="en-US" sz="2800" dirty="0" smtClean="0"/>
              <a:t>While you are waiting for the session to start, </a:t>
            </a:r>
            <a:r>
              <a:rPr lang="en-US" sz="2800" dirty="0" smtClean="0"/>
              <a:t>use your cell phone to log </a:t>
            </a:r>
            <a:r>
              <a:rPr lang="en-US" sz="2800" dirty="0" smtClean="0"/>
              <a:t>into the website and take the Lives Bound Together Quiz and see how much you know about the topic of slavery at Mount Vernon.</a:t>
            </a:r>
          </a:p>
          <a:p>
            <a:r>
              <a:rPr lang="en-US" sz="3200" b="1" dirty="0"/>
              <a:t>http://www.mountvernon.org/quizzes/landing/lives-bound-together-quiz/</a:t>
            </a:r>
          </a:p>
        </p:txBody>
      </p:sp>
    </p:spTree>
    <p:extLst>
      <p:ext uri="{BB962C8B-B14F-4D97-AF65-F5344CB8AC3E}">
        <p14:creationId xmlns:p14="http://schemas.microsoft.com/office/powerpoint/2010/main" val="4203608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Lesson Objectives:</a:t>
            </a:r>
            <a:endParaRPr lang="en-US" sz="5400" dirty="0"/>
          </a:p>
        </p:txBody>
      </p:sp>
      <p:sp>
        <p:nvSpPr>
          <p:cNvPr id="3" name="Content Placeholder 2"/>
          <p:cNvSpPr>
            <a:spLocks noGrp="1"/>
          </p:cNvSpPr>
          <p:nvPr>
            <p:ph idx="1"/>
          </p:nvPr>
        </p:nvSpPr>
        <p:spPr/>
        <p:txBody>
          <a:bodyPr>
            <a:normAutofit fontScale="85000" lnSpcReduction="20000"/>
          </a:bodyPr>
          <a:lstStyle/>
          <a:p>
            <a:r>
              <a:rPr lang="en-US" sz="3600" dirty="0"/>
              <a:t>U</a:t>
            </a:r>
            <a:r>
              <a:rPr lang="en-US" sz="3600" dirty="0" smtClean="0"/>
              <a:t>se primary and secondary sources to learn about life as an enslaved person at Mount Vernon.</a:t>
            </a:r>
          </a:p>
          <a:p>
            <a:r>
              <a:rPr lang="en-US" sz="3600" dirty="0" smtClean="0"/>
              <a:t>Evaluate primary sources to make a claim about historical evidence.</a:t>
            </a:r>
          </a:p>
          <a:p>
            <a:r>
              <a:rPr lang="en-US" sz="3600" dirty="0" smtClean="0"/>
              <a:t>Learn about programming for educators at George Washington’s Mount Vernon.</a:t>
            </a:r>
            <a:endParaRPr lang="en-US" sz="3600" dirty="0"/>
          </a:p>
        </p:txBody>
      </p:sp>
    </p:spTree>
    <p:extLst>
      <p:ext uri="{BB962C8B-B14F-4D97-AF65-F5344CB8AC3E}">
        <p14:creationId xmlns:p14="http://schemas.microsoft.com/office/powerpoint/2010/main" val="1575629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Introductions:</a:t>
            </a:r>
            <a:endParaRPr lang="en-US" sz="5400" dirty="0"/>
          </a:p>
        </p:txBody>
      </p:sp>
      <p:sp>
        <p:nvSpPr>
          <p:cNvPr id="3" name="Content Placeholder 2"/>
          <p:cNvSpPr>
            <a:spLocks noGrp="1"/>
          </p:cNvSpPr>
          <p:nvPr>
            <p:ph idx="1"/>
          </p:nvPr>
        </p:nvSpPr>
        <p:spPr/>
        <p:txBody>
          <a:bodyPr>
            <a:normAutofit/>
          </a:bodyPr>
          <a:lstStyle/>
          <a:p>
            <a:r>
              <a:rPr lang="en-US" sz="3200" dirty="0" smtClean="0"/>
              <a:t>Lindsey </a:t>
            </a:r>
            <a:r>
              <a:rPr lang="en-US" sz="3200" dirty="0" smtClean="0"/>
              <a:t>Porter</a:t>
            </a:r>
            <a:r>
              <a:rPr lang="en-US" sz="3200" dirty="0" smtClean="0"/>
              <a:t>, </a:t>
            </a:r>
            <a:r>
              <a:rPr lang="en-US" sz="3200" dirty="0" err="1" smtClean="0"/>
              <a:t>Mendive</a:t>
            </a:r>
            <a:r>
              <a:rPr lang="en-US" sz="3200" dirty="0" smtClean="0"/>
              <a:t> Middle School</a:t>
            </a:r>
          </a:p>
          <a:p>
            <a:r>
              <a:rPr lang="en-US" sz="3200" dirty="0" smtClean="0"/>
              <a:t>Marcia Motter-Johnson, Archie Clayton Pre-AP Academy</a:t>
            </a:r>
            <a:endParaRPr lang="en-US" sz="3200" dirty="0"/>
          </a:p>
        </p:txBody>
      </p:sp>
    </p:spTree>
    <p:extLst>
      <p:ext uri="{BB962C8B-B14F-4D97-AF65-F5344CB8AC3E}">
        <p14:creationId xmlns:p14="http://schemas.microsoft.com/office/powerpoint/2010/main" val="2922353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Warm-Up Activity:</a:t>
            </a:r>
            <a:endParaRPr lang="en-US" sz="5400" dirty="0"/>
          </a:p>
        </p:txBody>
      </p:sp>
      <p:sp>
        <p:nvSpPr>
          <p:cNvPr id="3" name="Content Placeholder 2"/>
          <p:cNvSpPr>
            <a:spLocks noGrp="1"/>
          </p:cNvSpPr>
          <p:nvPr>
            <p:ph sz="half" idx="2"/>
          </p:nvPr>
        </p:nvSpPr>
        <p:spPr>
          <a:xfrm>
            <a:off x="1071154" y="2055743"/>
            <a:ext cx="4598125" cy="3071434"/>
          </a:xfrm>
        </p:spPr>
        <p:txBody>
          <a:bodyPr>
            <a:normAutofit/>
          </a:bodyPr>
          <a:lstStyle/>
          <a:p>
            <a:r>
              <a:rPr lang="en-US" sz="2800" dirty="0" smtClean="0"/>
              <a:t>Map of General Washington’s Five Farms</a:t>
            </a:r>
          </a:p>
          <a:p>
            <a:r>
              <a:rPr lang="en-US" sz="2800" dirty="0" smtClean="0"/>
              <a:t>Map of Mount Vernon Worksheet</a:t>
            </a:r>
            <a:endParaRPr lang="en-US" sz="2800" dirty="0"/>
          </a:p>
        </p:txBody>
      </p:sp>
      <p:pic>
        <p:nvPicPr>
          <p:cNvPr id="7" name="Content Placeholder 6"/>
          <p:cNvPicPr>
            <a:picLocks noGrp="1" noChangeAspect="1"/>
          </p:cNvPicPr>
          <p:nvPr>
            <p:ph sz="quarter" idx="4"/>
          </p:nvPr>
        </p:nvPicPr>
        <p:blipFill>
          <a:blip r:embed="rId3"/>
          <a:stretch>
            <a:fillRect/>
          </a:stretch>
        </p:blipFill>
        <p:spPr>
          <a:xfrm>
            <a:off x="6803266" y="1753539"/>
            <a:ext cx="4367004" cy="3926106"/>
          </a:xfrm>
          <a:prstGeom prst="rect">
            <a:avLst/>
          </a:prstGeom>
        </p:spPr>
      </p:pic>
    </p:spTree>
    <p:extLst>
      <p:ext uri="{BB962C8B-B14F-4D97-AF65-F5344CB8AC3E}">
        <p14:creationId xmlns:p14="http://schemas.microsoft.com/office/powerpoint/2010/main" val="309916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Priscilla and Joe:</a:t>
            </a:r>
            <a:endParaRPr lang="en-US" sz="5400" dirty="0"/>
          </a:p>
        </p:txBody>
      </p:sp>
      <p:sp>
        <p:nvSpPr>
          <p:cNvPr id="4" name="Text Placeholder 3"/>
          <p:cNvSpPr>
            <a:spLocks noGrp="1"/>
          </p:cNvSpPr>
          <p:nvPr>
            <p:ph type="body" idx="1"/>
          </p:nvPr>
        </p:nvSpPr>
        <p:spPr>
          <a:xfrm>
            <a:off x="1887826" y="2118577"/>
            <a:ext cx="1740646" cy="713818"/>
          </a:xfrm>
        </p:spPr>
        <p:txBody>
          <a:bodyPr/>
          <a:lstStyle/>
          <a:p>
            <a:r>
              <a:rPr lang="en-US" sz="3200" dirty="0" smtClean="0"/>
              <a:t>Priscilla</a:t>
            </a:r>
            <a:endParaRPr lang="en-US" sz="3200" dirty="0"/>
          </a:p>
        </p:txBody>
      </p:sp>
      <p:pic>
        <p:nvPicPr>
          <p:cNvPr id="8" name="Content Placeholder 7"/>
          <p:cNvPicPr>
            <a:picLocks noGrp="1" noChangeAspect="1"/>
          </p:cNvPicPr>
          <p:nvPr>
            <p:ph sz="half" idx="2"/>
          </p:nvPr>
        </p:nvPicPr>
        <p:blipFill>
          <a:blip r:embed="rId3"/>
          <a:stretch>
            <a:fillRect/>
          </a:stretch>
        </p:blipFill>
        <p:spPr>
          <a:xfrm>
            <a:off x="1887826" y="3505959"/>
            <a:ext cx="3560048" cy="3071813"/>
          </a:xfrm>
          <a:prstGeom prst="rect">
            <a:avLst/>
          </a:prstGeom>
        </p:spPr>
      </p:pic>
      <p:sp>
        <p:nvSpPr>
          <p:cNvPr id="6" name="Text Placeholder 5"/>
          <p:cNvSpPr>
            <a:spLocks noGrp="1"/>
          </p:cNvSpPr>
          <p:nvPr>
            <p:ph type="body" sz="quarter" idx="3"/>
          </p:nvPr>
        </p:nvSpPr>
        <p:spPr>
          <a:xfrm>
            <a:off x="6067927" y="2118577"/>
            <a:ext cx="1040452" cy="713818"/>
          </a:xfrm>
        </p:spPr>
        <p:txBody>
          <a:bodyPr/>
          <a:lstStyle/>
          <a:p>
            <a:r>
              <a:rPr lang="en-US" sz="3200" dirty="0" smtClean="0"/>
              <a:t>Joe</a:t>
            </a:r>
            <a:endParaRPr lang="en-US" sz="3200" dirty="0"/>
          </a:p>
        </p:txBody>
      </p:sp>
      <p:sp>
        <p:nvSpPr>
          <p:cNvPr id="7" name="Content Placeholder 6"/>
          <p:cNvSpPr>
            <a:spLocks noGrp="1"/>
          </p:cNvSpPr>
          <p:nvPr>
            <p:ph sz="quarter" idx="4"/>
          </p:nvPr>
        </p:nvSpPr>
        <p:spPr>
          <a:xfrm>
            <a:off x="5834297" y="2933882"/>
            <a:ext cx="3899798" cy="2792940"/>
          </a:xfrm>
        </p:spPr>
        <p:txBody>
          <a:bodyPr/>
          <a:lstStyle/>
          <a:p>
            <a:r>
              <a:rPr lang="en-US" dirty="0" smtClean="0">
                <a:hlinkClick r:id="rId4"/>
              </a:rPr>
              <a:t>Joe's Biographical Video</a:t>
            </a:r>
            <a:endParaRPr lang="en-US" dirty="0" smtClean="0"/>
          </a:p>
          <a:p>
            <a:pPr marL="0" indent="0">
              <a:buNone/>
            </a:pPr>
            <a:endParaRPr lang="en-US" dirty="0"/>
          </a:p>
        </p:txBody>
      </p:sp>
      <p:pic>
        <p:nvPicPr>
          <p:cNvPr id="9" name="Picture 8"/>
          <p:cNvPicPr>
            <a:picLocks noChangeAspect="1"/>
          </p:cNvPicPr>
          <p:nvPr/>
        </p:nvPicPr>
        <p:blipFill>
          <a:blip r:embed="rId5"/>
          <a:stretch>
            <a:fillRect/>
          </a:stretch>
        </p:blipFill>
        <p:spPr>
          <a:xfrm>
            <a:off x="5834297" y="3394168"/>
            <a:ext cx="5232434" cy="2935927"/>
          </a:xfrm>
          <a:prstGeom prst="rect">
            <a:avLst/>
          </a:prstGeom>
        </p:spPr>
      </p:pic>
      <p:pic>
        <p:nvPicPr>
          <p:cNvPr id="10" name="Picture 9"/>
          <p:cNvPicPr>
            <a:picLocks noChangeAspect="1"/>
          </p:cNvPicPr>
          <p:nvPr/>
        </p:nvPicPr>
        <p:blipFill>
          <a:blip r:embed="rId6"/>
          <a:stretch>
            <a:fillRect/>
          </a:stretch>
        </p:blipFill>
        <p:spPr>
          <a:xfrm rot="20693735">
            <a:off x="640989" y="3895798"/>
            <a:ext cx="1144287" cy="1740882"/>
          </a:xfrm>
          <a:prstGeom prst="rect">
            <a:avLst/>
          </a:prstGeom>
        </p:spPr>
      </p:pic>
    </p:spTree>
    <p:extLst>
      <p:ext uri="{BB962C8B-B14F-4D97-AF65-F5344CB8AC3E}">
        <p14:creationId xmlns:p14="http://schemas.microsoft.com/office/powerpoint/2010/main" val="3685877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Activate Thinking:</a:t>
            </a:r>
            <a:endParaRPr lang="en-US" sz="5400" dirty="0"/>
          </a:p>
        </p:txBody>
      </p:sp>
      <p:sp>
        <p:nvSpPr>
          <p:cNvPr id="3" name="Content Placeholder 2"/>
          <p:cNvSpPr>
            <a:spLocks noGrp="1"/>
          </p:cNvSpPr>
          <p:nvPr>
            <p:ph idx="1"/>
          </p:nvPr>
        </p:nvSpPr>
        <p:spPr>
          <a:xfrm>
            <a:off x="1136072" y="2052116"/>
            <a:ext cx="10044545" cy="3997828"/>
          </a:xfrm>
        </p:spPr>
        <p:txBody>
          <a:bodyPr>
            <a:normAutofit/>
          </a:bodyPr>
          <a:lstStyle/>
          <a:p>
            <a:pPr marL="0" indent="0">
              <a:buNone/>
            </a:pPr>
            <a:r>
              <a:rPr lang="en-US" sz="3200" i="1" dirty="0" smtClean="0"/>
              <a:t>Imagine your are an enslaved married couple living on the </a:t>
            </a:r>
            <a:r>
              <a:rPr lang="en-US" sz="3200" i="1" dirty="0" err="1" smtClean="0"/>
              <a:t>Dogue</a:t>
            </a:r>
            <a:r>
              <a:rPr lang="en-US" sz="3200" i="1" dirty="0" smtClean="0"/>
              <a:t> Run and Mansion House farms at Mount Vernon.</a:t>
            </a:r>
          </a:p>
          <a:p>
            <a:pPr marL="0" indent="0">
              <a:buNone/>
            </a:pPr>
            <a:r>
              <a:rPr lang="en-US" sz="3200" dirty="0" smtClean="0"/>
              <a:t>What do you think your days are like?</a:t>
            </a:r>
          </a:p>
          <a:p>
            <a:pPr marL="0" indent="0">
              <a:buNone/>
            </a:pPr>
            <a:r>
              <a:rPr lang="en-US" sz="3200" dirty="0" smtClean="0"/>
              <a:t>Would weekdays and weekends be different?</a:t>
            </a:r>
          </a:p>
        </p:txBody>
      </p:sp>
    </p:spTree>
    <p:extLst>
      <p:ext uri="{BB962C8B-B14F-4D97-AF65-F5344CB8AC3E}">
        <p14:creationId xmlns:p14="http://schemas.microsoft.com/office/powerpoint/2010/main" val="1685782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You are the Historian:</a:t>
            </a:r>
            <a:endParaRPr lang="en-US" sz="5400" dirty="0"/>
          </a:p>
        </p:txBody>
      </p:sp>
      <p:pic>
        <p:nvPicPr>
          <p:cNvPr id="4" name="Content Placeholder 3"/>
          <p:cNvPicPr>
            <a:picLocks noGrp="1" noChangeAspect="1"/>
          </p:cNvPicPr>
          <p:nvPr>
            <p:ph idx="1"/>
          </p:nvPr>
        </p:nvPicPr>
        <p:blipFill>
          <a:blip r:embed="rId3"/>
          <a:stretch>
            <a:fillRect/>
          </a:stretch>
        </p:blipFill>
        <p:spPr>
          <a:xfrm>
            <a:off x="1181313" y="3117272"/>
            <a:ext cx="10025571" cy="1346880"/>
          </a:xfrm>
          <a:prstGeom prst="rect">
            <a:avLst/>
          </a:prstGeom>
        </p:spPr>
      </p:pic>
    </p:spTree>
    <p:extLst>
      <p:ext uri="{BB962C8B-B14F-4D97-AF65-F5344CB8AC3E}">
        <p14:creationId xmlns:p14="http://schemas.microsoft.com/office/powerpoint/2010/main" val="2180948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808" y="808056"/>
            <a:ext cx="7958331" cy="743653"/>
          </a:xfrm>
        </p:spPr>
        <p:txBody>
          <a:bodyPr>
            <a:normAutofit/>
          </a:bodyPr>
          <a:lstStyle/>
          <a:p>
            <a:r>
              <a:rPr lang="en-US" sz="4400" dirty="0" smtClean="0"/>
              <a:t>French’s Slave Census 1799</a:t>
            </a:r>
            <a:endParaRPr lang="en-US" sz="4400" dirty="0"/>
          </a:p>
        </p:txBody>
      </p:sp>
      <p:pic>
        <p:nvPicPr>
          <p:cNvPr id="4" name="Content Placeholder 3"/>
          <p:cNvPicPr>
            <a:picLocks noGrp="1" noChangeAspect="1"/>
          </p:cNvPicPr>
          <p:nvPr>
            <p:ph idx="1"/>
          </p:nvPr>
        </p:nvPicPr>
        <p:blipFill>
          <a:blip r:embed="rId3"/>
          <a:stretch>
            <a:fillRect/>
          </a:stretch>
        </p:blipFill>
        <p:spPr>
          <a:xfrm rot="21013465">
            <a:off x="1579536" y="1827014"/>
            <a:ext cx="3627632" cy="4498975"/>
          </a:xfrm>
          <a:prstGeom prst="rect">
            <a:avLst/>
          </a:prstGeom>
        </p:spPr>
      </p:pic>
      <p:sp>
        <p:nvSpPr>
          <p:cNvPr id="5" name="TextBox 4"/>
          <p:cNvSpPr txBox="1"/>
          <p:nvPr/>
        </p:nvSpPr>
        <p:spPr>
          <a:xfrm>
            <a:off x="5888181" y="1856509"/>
            <a:ext cx="5307863" cy="3046988"/>
          </a:xfrm>
          <a:prstGeom prst="rect">
            <a:avLst/>
          </a:prstGeom>
          <a:noFill/>
        </p:spPr>
        <p:txBody>
          <a:bodyPr wrap="none" rtlCol="0">
            <a:spAutoFit/>
          </a:bodyPr>
          <a:lstStyle/>
          <a:p>
            <a:r>
              <a:rPr lang="en-US" sz="3200" dirty="0" smtClean="0"/>
              <a:t>Locate Isaac on the census</a:t>
            </a:r>
          </a:p>
          <a:p>
            <a:endParaRPr lang="en-US" sz="3200" dirty="0"/>
          </a:p>
          <a:p>
            <a:r>
              <a:rPr lang="en-US" sz="3200" dirty="0" smtClean="0"/>
              <a:t>Locate Grace on the census</a:t>
            </a:r>
          </a:p>
          <a:p>
            <a:endParaRPr lang="en-US" sz="3200" dirty="0"/>
          </a:p>
          <a:p>
            <a:r>
              <a:rPr lang="en-US" sz="3200" dirty="0" smtClean="0"/>
              <a:t>Locate </a:t>
            </a:r>
            <a:r>
              <a:rPr lang="en-US" sz="3200" dirty="0" err="1" smtClean="0"/>
              <a:t>Sukey</a:t>
            </a:r>
            <a:r>
              <a:rPr lang="en-US" sz="3200" dirty="0" smtClean="0"/>
              <a:t> on the census</a:t>
            </a:r>
          </a:p>
          <a:p>
            <a:endParaRPr lang="en-US" sz="3200" dirty="0"/>
          </a:p>
        </p:txBody>
      </p:sp>
    </p:spTree>
    <p:extLst>
      <p:ext uri="{BB962C8B-B14F-4D97-AF65-F5344CB8AC3E}">
        <p14:creationId xmlns:p14="http://schemas.microsoft.com/office/powerpoint/2010/main" val="368312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2C2D1F"/>
      </a:dk2>
      <a:lt2>
        <a:srgbClr val="FAF2C5"/>
      </a:lt2>
      <a:accent1>
        <a:srgbClr val="EA9736"/>
      </a:accent1>
      <a:accent2>
        <a:srgbClr val="EACF56"/>
      </a:accent2>
      <a:accent3>
        <a:srgbClr val="77D4D6"/>
      </a:accent3>
      <a:accent4>
        <a:srgbClr val="54AFDC"/>
      </a:accent4>
      <a:accent5>
        <a:srgbClr val="88C363"/>
      </a:accent5>
      <a:accent6>
        <a:srgbClr val="D9D899"/>
      </a:accent6>
      <a:hlink>
        <a:srgbClr val="A7A574"/>
      </a:hlink>
      <a:folHlink>
        <a:srgbClr val="8B887A"/>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9B359FC9-1E88-4883-B31D-CCECAE2A7B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TM16401375[[fn=Madison]]</Template>
  <TotalTime>170</TotalTime>
  <Words>705</Words>
  <Application>Microsoft Office PowerPoint</Application>
  <PresentationFormat>Widescreen</PresentationFormat>
  <Paragraphs>110</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MS Shell Dlg 2</vt:lpstr>
      <vt:lpstr>Wingdings</vt:lpstr>
      <vt:lpstr>Wingdings 3</vt:lpstr>
      <vt:lpstr>Madison</vt:lpstr>
      <vt:lpstr>Which Grace? Analysis of Historical Records of Enslaved People</vt:lpstr>
      <vt:lpstr>Lives Bound Together Quiz</vt:lpstr>
      <vt:lpstr>Lesson Objectives:</vt:lpstr>
      <vt:lpstr>Introductions:</vt:lpstr>
      <vt:lpstr>Warm-Up Activity:</vt:lpstr>
      <vt:lpstr>Priscilla and Joe:</vt:lpstr>
      <vt:lpstr>Activate Thinking:</vt:lpstr>
      <vt:lpstr>You are the Historian:</vt:lpstr>
      <vt:lpstr>French’s Slave Census 1799</vt:lpstr>
      <vt:lpstr>How many enslaved individuals named Grace, Isaac, and Suckey were there at Mount Vernon from 1750-1799?</vt:lpstr>
      <vt:lpstr>Class Debrief:</vt:lpstr>
      <vt:lpstr>Mount Vernon Resources:</vt:lpstr>
      <vt:lpstr>www.mountvernon.org</vt:lpstr>
      <vt:lpstr>PowerPoint Presentation</vt:lpstr>
      <vt:lpstr>PowerPoint Presentation</vt:lpstr>
    </vt:vector>
  </TitlesOfParts>
  <Company>Washoe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Which Grace? Analysis of Historical Records of Enslaved People</dc:title>
  <dc:creator>Motter, Marcia</dc:creator>
  <cp:lastModifiedBy>Motter, Marcia</cp:lastModifiedBy>
  <cp:revision>21</cp:revision>
  <dcterms:created xsi:type="dcterms:W3CDTF">2018-01-28T04:07:09Z</dcterms:created>
  <dcterms:modified xsi:type="dcterms:W3CDTF">2018-01-28T20:39:35Z</dcterms:modified>
</cp:coreProperties>
</file>