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74" r:id="rId8"/>
    <p:sldId id="275" r:id="rId9"/>
    <p:sldId id="276" r:id="rId10"/>
    <p:sldId id="268" r:id="rId11"/>
    <p:sldId id="277" r:id="rId12"/>
    <p:sldId id="272" r:id="rId13"/>
    <p:sldId id="267" r:id="rId14"/>
    <p:sldId id="270" r:id="rId15"/>
    <p:sldId id="273" r:id="rId16"/>
    <p:sldId id="282" r:id="rId17"/>
    <p:sldId id="271" r:id="rId18"/>
    <p:sldId id="265" r:id="rId19"/>
    <p:sldId id="278" r:id="rId20"/>
    <p:sldId id="279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22" autoAdjust="0"/>
  </p:normalViewPr>
  <p:slideViewPr>
    <p:cSldViewPr>
      <p:cViewPr varScale="1">
        <p:scale>
          <a:sx n="63" d="100"/>
          <a:sy n="63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EEA25-1AC6-4081-89E7-EA336446623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AF95D-0715-4FD7-98D8-F7C820C01DF2}">
      <dgm:prSet phldrT="[Text]"/>
      <dgm:spPr/>
      <dgm:t>
        <a:bodyPr/>
        <a:lstStyle/>
        <a:p>
          <a:r>
            <a:rPr lang="en-US" dirty="0" smtClean="0"/>
            <a:t>A classroom community acts responsibly and show cooperation. </a:t>
          </a:r>
          <a:endParaRPr lang="en-US" dirty="0"/>
        </a:p>
      </dgm:t>
    </dgm:pt>
    <dgm:pt modelId="{DC3BDC1B-8041-4BCE-98AF-D9D831E3C81D}" type="parTrans" cxnId="{2DCCE0EB-0670-40F5-82A2-4CE0DA40309F}">
      <dgm:prSet/>
      <dgm:spPr/>
      <dgm:t>
        <a:bodyPr/>
        <a:lstStyle/>
        <a:p>
          <a:endParaRPr lang="en-US"/>
        </a:p>
      </dgm:t>
    </dgm:pt>
    <dgm:pt modelId="{E8A43D66-8A85-4615-A546-CFE974BEB207}" type="sibTrans" cxnId="{2DCCE0EB-0670-40F5-82A2-4CE0DA40309F}">
      <dgm:prSet/>
      <dgm:spPr/>
      <dgm:t>
        <a:bodyPr/>
        <a:lstStyle/>
        <a:p>
          <a:endParaRPr lang="en-US"/>
        </a:p>
      </dgm:t>
    </dgm:pt>
    <dgm:pt modelId="{8F7193BE-7D23-4B65-A7CA-C1EC8F8CE564}">
      <dgm:prSet phldrT="[Text]" custT="1"/>
      <dgm:spPr/>
      <dgm:t>
        <a:bodyPr/>
        <a:lstStyle/>
        <a:p>
          <a:pPr algn="ctr"/>
          <a:r>
            <a:rPr lang="en-US" sz="2000" dirty="0" smtClean="0"/>
            <a:t>Our class is respectful by helping each other when they are sad.</a:t>
          </a:r>
          <a:endParaRPr lang="en-US" sz="2000" dirty="0"/>
        </a:p>
      </dgm:t>
    </dgm:pt>
    <dgm:pt modelId="{A0E5EE57-51B6-4B41-81F2-84897B3BAE2C}" type="parTrans" cxnId="{593F8185-0970-4AFE-8C9C-10DE0FE982A5}">
      <dgm:prSet/>
      <dgm:spPr/>
      <dgm:t>
        <a:bodyPr/>
        <a:lstStyle/>
        <a:p>
          <a:endParaRPr lang="en-US"/>
        </a:p>
      </dgm:t>
    </dgm:pt>
    <dgm:pt modelId="{C11AB7EB-FB56-4F42-884C-56ACF364FD42}" type="sibTrans" cxnId="{593F8185-0970-4AFE-8C9C-10DE0FE982A5}">
      <dgm:prSet/>
      <dgm:spPr/>
      <dgm:t>
        <a:bodyPr/>
        <a:lstStyle/>
        <a:p>
          <a:endParaRPr lang="en-US"/>
        </a:p>
      </dgm:t>
    </dgm:pt>
    <dgm:pt modelId="{61503273-C661-4EAA-AE81-18E5641AFEFE}">
      <dgm:prSet phldrT="[Text]" custT="1"/>
      <dgm:spPr/>
      <dgm:t>
        <a:bodyPr/>
        <a:lstStyle/>
        <a:p>
          <a:pPr algn="ctr"/>
          <a:r>
            <a:rPr lang="en-US" sz="2000" b="0" dirty="0" smtClean="0">
              <a:solidFill>
                <a:schemeClr val="tx1"/>
              </a:solidFill>
            </a:rPr>
            <a:t>Our table group is a team because we share supplies. </a:t>
          </a:r>
          <a:endParaRPr lang="en-US" sz="2000" b="0" dirty="0"/>
        </a:p>
      </dgm:t>
    </dgm:pt>
    <dgm:pt modelId="{530A08BA-AA5D-447C-A775-289302266143}" type="parTrans" cxnId="{40A76F1D-7A62-4327-B255-50B7C37055D9}">
      <dgm:prSet/>
      <dgm:spPr/>
      <dgm:t>
        <a:bodyPr/>
        <a:lstStyle/>
        <a:p>
          <a:endParaRPr lang="en-US"/>
        </a:p>
      </dgm:t>
    </dgm:pt>
    <dgm:pt modelId="{74975E6A-C85D-4F48-9203-8725FD4DDFCA}" type="sibTrans" cxnId="{40A76F1D-7A62-4327-B255-50B7C37055D9}">
      <dgm:prSet/>
      <dgm:spPr/>
      <dgm:t>
        <a:bodyPr/>
        <a:lstStyle/>
        <a:p>
          <a:endParaRPr lang="en-US"/>
        </a:p>
      </dgm:t>
    </dgm:pt>
    <dgm:pt modelId="{33A9CC4A-9D21-412D-A60C-7A25EAFA9A3D}">
      <dgm:prSet/>
      <dgm:spPr/>
    </dgm:pt>
    <dgm:pt modelId="{99D57DC8-EFCB-41F6-9D31-ED099507B714}" type="parTrans" cxnId="{8ABB67EA-84EB-4079-B6B8-E5B138018B70}">
      <dgm:prSet/>
      <dgm:spPr/>
      <dgm:t>
        <a:bodyPr/>
        <a:lstStyle/>
        <a:p>
          <a:endParaRPr lang="en-US"/>
        </a:p>
      </dgm:t>
    </dgm:pt>
    <dgm:pt modelId="{59022E53-8A01-45E9-A738-85CE50594A36}" type="sibTrans" cxnId="{8ABB67EA-84EB-4079-B6B8-E5B138018B70}">
      <dgm:prSet/>
      <dgm:spPr/>
      <dgm:t>
        <a:bodyPr/>
        <a:lstStyle/>
        <a:p>
          <a:endParaRPr lang="en-US"/>
        </a:p>
      </dgm:t>
    </dgm:pt>
    <dgm:pt modelId="{89252099-6636-4190-BDB4-6B6DBD8BB207}">
      <dgm:prSet phldrT="[Text]" custT="1"/>
      <dgm:spPr/>
      <dgm:t>
        <a:bodyPr/>
        <a:lstStyle/>
        <a:p>
          <a:pPr algn="ctr"/>
          <a:r>
            <a:rPr lang="en-US" sz="2000" b="0" dirty="0" smtClean="0">
              <a:solidFill>
                <a:schemeClr val="tx1"/>
              </a:solidFill>
            </a:rPr>
            <a:t>Tom is good listener by looking at her partner Jesus. </a:t>
          </a:r>
          <a:endParaRPr lang="en-US" sz="2000" b="0" dirty="0"/>
        </a:p>
      </dgm:t>
    </dgm:pt>
    <dgm:pt modelId="{1579B38D-C02C-48B3-8BD9-86A465334C12}" type="sibTrans" cxnId="{1D5D6AA3-C6CB-409E-8E1B-BD988E7D065C}">
      <dgm:prSet/>
      <dgm:spPr/>
      <dgm:t>
        <a:bodyPr/>
        <a:lstStyle/>
        <a:p>
          <a:endParaRPr lang="en-US"/>
        </a:p>
      </dgm:t>
    </dgm:pt>
    <dgm:pt modelId="{DB8EBA3F-D3AE-4E12-9ACA-015E426280D9}" type="parTrans" cxnId="{1D5D6AA3-C6CB-409E-8E1B-BD988E7D065C}">
      <dgm:prSet/>
      <dgm:spPr/>
      <dgm:t>
        <a:bodyPr/>
        <a:lstStyle/>
        <a:p>
          <a:endParaRPr lang="en-US"/>
        </a:p>
      </dgm:t>
    </dgm:pt>
    <dgm:pt modelId="{6BEA160D-ECF9-41F9-BB42-983054EDD4F2}" type="pres">
      <dgm:prSet presAssocID="{DA9EEA25-1AC6-4081-89E7-EA336446623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9F90E2-292A-4A44-B267-B2C7A36024AE}" type="pres">
      <dgm:prSet presAssocID="{50AAF95D-0715-4FD7-98D8-F7C820C01DF2}" presName="Parent" presStyleLbl="node1" presStyleIdx="0" presStyleCnt="2" custScaleX="241423" custScaleY="193659" custLinFactNeighborX="-14320" custLinFactNeighborY="264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97DB097-3684-456B-9BB4-8D9A16D0AACA}" type="pres">
      <dgm:prSet presAssocID="{8F7193BE-7D23-4B65-A7CA-C1EC8F8CE564}" presName="Accent" presStyleLbl="node1" presStyleIdx="1" presStyleCnt="2" custLinFactX="35006" custLinFactNeighborX="100000" custLinFactNeighborY="648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538DDAE-D334-4CC4-96F5-3DD03C13D01D}" type="pres">
      <dgm:prSet presAssocID="{8F7193BE-7D23-4B65-A7CA-C1EC8F8CE564}" presName="Image1" presStyleLbl="fgImgPlace1" presStyleIdx="0" presStyleCnt="3" custScaleX="117191" custScaleY="86986" custLinFactNeighborX="39087" custLinFactNeighborY="-1626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935E1CAA-7046-4D05-995D-110289ADB034}" type="pres">
      <dgm:prSet presAssocID="{8F7193BE-7D23-4B65-A7CA-C1EC8F8CE564}" presName="Child1" presStyleLbl="revTx" presStyleIdx="0" presStyleCnt="3" custScaleX="103093" custScaleY="148859" custLinFactNeighborX="32616" custLinFactNeighborY="-34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7FBE0-746E-41C4-8944-59DB54205641}" type="pres">
      <dgm:prSet presAssocID="{89252099-6636-4190-BDB4-6B6DBD8BB207}" presName="Image2" presStyleCnt="0"/>
      <dgm:spPr/>
    </dgm:pt>
    <dgm:pt modelId="{F1AC5D80-99AA-401B-A808-5E33DFBFBD43}" type="pres">
      <dgm:prSet presAssocID="{89252099-6636-4190-BDB4-6B6DBD8BB207}" presName="Image" presStyleLbl="fgImgPlace1" presStyleIdx="1" presStyleCnt="3" custLinFactNeighborX="22080" custLinFactNeighborY="-31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20306A-3418-4821-A3F5-C25175351580}" type="pres">
      <dgm:prSet presAssocID="{89252099-6636-4190-BDB4-6B6DBD8BB207}" presName="Child2" presStyleLbl="revTx" presStyleIdx="1" presStyleCnt="3" custScaleX="102187" custScaleY="100664" custLinFactNeighborX="13118" custLinFactNeighborY="-3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17710-2CDA-4F68-A762-E96734CD244C}" type="pres">
      <dgm:prSet presAssocID="{61503273-C661-4EAA-AE81-18E5641AFEFE}" presName="Image3" presStyleCnt="0"/>
      <dgm:spPr/>
    </dgm:pt>
    <dgm:pt modelId="{3E3495BD-1AED-4328-A342-ED3B7215318B}" type="pres">
      <dgm:prSet presAssocID="{61503273-C661-4EAA-AE81-18E5641AFEFE}" presName="Image" presStyleLbl="fgImgPlace1" presStyleIdx="2" presStyleCnt="3" custLinFactNeighborX="13278" custLinFactNeighborY="-9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018804-636B-4987-A9D7-AC8B20A3A142}" type="pres">
      <dgm:prSet presAssocID="{61503273-C661-4EAA-AE81-18E5641AFEFE}" presName="Child3" presStyleLbl="revTx" presStyleIdx="2" presStyleCnt="3" custScaleX="101257" custScaleY="121982" custLinFactNeighborX="7046" custLinFactNeighborY="8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F5952-C15F-4C0A-BD7B-7EEC700EF70D}" type="presOf" srcId="{61503273-C661-4EAA-AE81-18E5641AFEFE}" destId="{5F018804-636B-4987-A9D7-AC8B20A3A142}" srcOrd="0" destOrd="0" presId="urn:microsoft.com/office/officeart/2011/layout/RadialPictureList"/>
    <dgm:cxn modelId="{2DCCE0EB-0670-40F5-82A2-4CE0DA40309F}" srcId="{DA9EEA25-1AC6-4081-89E7-EA3364466231}" destId="{50AAF95D-0715-4FD7-98D8-F7C820C01DF2}" srcOrd="0" destOrd="0" parTransId="{DC3BDC1B-8041-4BCE-98AF-D9D831E3C81D}" sibTransId="{E8A43D66-8A85-4615-A546-CFE974BEB207}"/>
    <dgm:cxn modelId="{40A76F1D-7A62-4327-B255-50B7C37055D9}" srcId="{50AAF95D-0715-4FD7-98D8-F7C820C01DF2}" destId="{61503273-C661-4EAA-AE81-18E5641AFEFE}" srcOrd="2" destOrd="0" parTransId="{530A08BA-AA5D-447C-A775-289302266143}" sibTransId="{74975E6A-C85D-4F48-9203-8725FD4DDFCA}"/>
    <dgm:cxn modelId="{1D5D6AA3-C6CB-409E-8E1B-BD988E7D065C}" srcId="{50AAF95D-0715-4FD7-98D8-F7C820C01DF2}" destId="{89252099-6636-4190-BDB4-6B6DBD8BB207}" srcOrd="1" destOrd="0" parTransId="{DB8EBA3F-D3AE-4E12-9ACA-015E426280D9}" sibTransId="{1579B38D-C02C-48B3-8BD9-86A465334C12}"/>
    <dgm:cxn modelId="{B8CCD45D-AC30-44F6-9DCE-95CE19453BF8}" type="presOf" srcId="{89252099-6636-4190-BDB4-6B6DBD8BB207}" destId="{D020306A-3418-4821-A3F5-C25175351580}" srcOrd="0" destOrd="0" presId="urn:microsoft.com/office/officeart/2011/layout/RadialPictureList"/>
    <dgm:cxn modelId="{A32648B8-F7B2-4F9A-B0D1-C13A9BCEC185}" type="presOf" srcId="{50AAF95D-0715-4FD7-98D8-F7C820C01DF2}" destId="{C69F90E2-292A-4A44-B267-B2C7A36024AE}" srcOrd="0" destOrd="0" presId="urn:microsoft.com/office/officeart/2011/layout/RadialPictureList"/>
    <dgm:cxn modelId="{4DEFD6FA-9D72-44D8-B3CB-BB2FF870125F}" type="presOf" srcId="{DA9EEA25-1AC6-4081-89E7-EA3364466231}" destId="{6BEA160D-ECF9-41F9-BB42-983054EDD4F2}" srcOrd="0" destOrd="0" presId="urn:microsoft.com/office/officeart/2011/layout/RadialPictureList"/>
    <dgm:cxn modelId="{593F8185-0970-4AFE-8C9C-10DE0FE982A5}" srcId="{50AAF95D-0715-4FD7-98D8-F7C820C01DF2}" destId="{8F7193BE-7D23-4B65-A7CA-C1EC8F8CE564}" srcOrd="0" destOrd="0" parTransId="{A0E5EE57-51B6-4B41-81F2-84897B3BAE2C}" sibTransId="{C11AB7EB-FB56-4F42-884C-56ACF364FD42}"/>
    <dgm:cxn modelId="{8ABB67EA-84EB-4079-B6B8-E5B138018B70}" srcId="{DA9EEA25-1AC6-4081-89E7-EA3364466231}" destId="{33A9CC4A-9D21-412D-A60C-7A25EAFA9A3D}" srcOrd="1" destOrd="0" parTransId="{99D57DC8-EFCB-41F6-9D31-ED099507B714}" sibTransId="{59022E53-8A01-45E9-A738-85CE50594A36}"/>
    <dgm:cxn modelId="{4D644D1F-1EBA-4BDB-BFD1-AF19FC012DD8}" type="presOf" srcId="{8F7193BE-7D23-4B65-A7CA-C1EC8F8CE564}" destId="{935E1CAA-7046-4D05-995D-110289ADB034}" srcOrd="0" destOrd="0" presId="urn:microsoft.com/office/officeart/2011/layout/RadialPictureList"/>
    <dgm:cxn modelId="{57BA9FAE-0787-4A84-881A-257E8898D46B}" type="presParOf" srcId="{6BEA160D-ECF9-41F9-BB42-983054EDD4F2}" destId="{C69F90E2-292A-4A44-B267-B2C7A36024AE}" srcOrd="0" destOrd="0" presId="urn:microsoft.com/office/officeart/2011/layout/RadialPictureList"/>
    <dgm:cxn modelId="{C56F252B-65BC-4CCA-BC26-921F882AB1A5}" type="presParOf" srcId="{6BEA160D-ECF9-41F9-BB42-983054EDD4F2}" destId="{197DB097-3684-456B-9BB4-8D9A16D0AACA}" srcOrd="1" destOrd="0" presId="urn:microsoft.com/office/officeart/2011/layout/RadialPictureList"/>
    <dgm:cxn modelId="{120C7765-F8E5-4752-A10B-D942926853DE}" type="presParOf" srcId="{6BEA160D-ECF9-41F9-BB42-983054EDD4F2}" destId="{3538DDAE-D334-4CC4-96F5-3DD03C13D01D}" srcOrd="2" destOrd="0" presId="urn:microsoft.com/office/officeart/2011/layout/RadialPictureList"/>
    <dgm:cxn modelId="{F9F6EAE3-BD37-465F-9CDD-6200488ABCB2}" type="presParOf" srcId="{6BEA160D-ECF9-41F9-BB42-983054EDD4F2}" destId="{935E1CAA-7046-4D05-995D-110289ADB034}" srcOrd="3" destOrd="0" presId="urn:microsoft.com/office/officeart/2011/layout/RadialPictureList"/>
    <dgm:cxn modelId="{FFF11943-36FE-4D8F-BA22-BC05706AA963}" type="presParOf" srcId="{6BEA160D-ECF9-41F9-BB42-983054EDD4F2}" destId="{7BA7FBE0-746E-41C4-8944-59DB54205641}" srcOrd="4" destOrd="0" presId="urn:microsoft.com/office/officeart/2011/layout/RadialPictureList"/>
    <dgm:cxn modelId="{5874E906-1216-47DC-8A6B-CE9BDBC4E40B}" type="presParOf" srcId="{7BA7FBE0-746E-41C4-8944-59DB54205641}" destId="{F1AC5D80-99AA-401B-A808-5E33DFBFBD43}" srcOrd="0" destOrd="0" presId="urn:microsoft.com/office/officeart/2011/layout/RadialPictureList"/>
    <dgm:cxn modelId="{25DA365F-47DD-418D-A4FA-2C5066DB1444}" type="presParOf" srcId="{6BEA160D-ECF9-41F9-BB42-983054EDD4F2}" destId="{D020306A-3418-4821-A3F5-C25175351580}" srcOrd="5" destOrd="0" presId="urn:microsoft.com/office/officeart/2011/layout/RadialPictureList"/>
    <dgm:cxn modelId="{3A8F6055-BDE4-4CDB-80EC-7CD915383CC6}" type="presParOf" srcId="{6BEA160D-ECF9-41F9-BB42-983054EDD4F2}" destId="{3A317710-2CDA-4F68-A762-E96734CD244C}" srcOrd="6" destOrd="0" presId="urn:microsoft.com/office/officeart/2011/layout/RadialPictureList"/>
    <dgm:cxn modelId="{F79C7A1B-FA0D-4710-964D-5175C75FEFB2}" type="presParOf" srcId="{3A317710-2CDA-4F68-A762-E96734CD244C}" destId="{3E3495BD-1AED-4328-A342-ED3B7215318B}" srcOrd="0" destOrd="0" presId="urn:microsoft.com/office/officeart/2011/layout/RadialPictureList"/>
    <dgm:cxn modelId="{213861C8-C4A5-49FB-8170-4D11B11A358E}" type="presParOf" srcId="{6BEA160D-ECF9-41F9-BB42-983054EDD4F2}" destId="{5F018804-636B-4987-A9D7-AC8B20A3A14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EEA25-1AC6-4081-89E7-EA336446623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AF95D-0715-4FD7-98D8-F7C820C01DF2}">
      <dgm:prSet phldrT="[Text]" custT="1"/>
      <dgm:spPr/>
      <dgm:t>
        <a:bodyPr/>
        <a:lstStyle/>
        <a:p>
          <a:pPr algn="l"/>
          <a:r>
            <a:rPr lang="en-US" sz="3200" dirty="0" smtClean="0"/>
            <a:t>The </a:t>
          </a:r>
          <a:r>
            <a:rPr lang="en-US" sz="3200" i="1" dirty="0" smtClean="0"/>
            <a:t>Labor</a:t>
          </a:r>
          <a:r>
            <a:rPr lang="en-US" sz="3200" dirty="0" smtClean="0"/>
            <a:t> Laws positively </a:t>
          </a:r>
          <a:r>
            <a:rPr lang="en-US" sz="3200" i="1" dirty="0" smtClean="0"/>
            <a:t>reformed</a:t>
          </a:r>
          <a:r>
            <a:rPr lang="en-US" sz="3200" dirty="0" smtClean="0"/>
            <a:t> to protect workers’ rights over the past </a:t>
          </a:r>
          <a:r>
            <a:rPr lang="en-US" sz="3200" i="1" dirty="0" smtClean="0"/>
            <a:t>century</a:t>
          </a:r>
          <a:r>
            <a:rPr lang="en-US" sz="3200" dirty="0" smtClean="0"/>
            <a:t>.</a:t>
          </a:r>
          <a:endParaRPr lang="en-US" sz="3200" dirty="0"/>
        </a:p>
      </dgm:t>
    </dgm:pt>
    <dgm:pt modelId="{DC3BDC1B-8041-4BCE-98AF-D9D831E3C81D}" type="parTrans" cxnId="{2DCCE0EB-0670-40F5-82A2-4CE0DA40309F}">
      <dgm:prSet/>
      <dgm:spPr/>
      <dgm:t>
        <a:bodyPr/>
        <a:lstStyle/>
        <a:p>
          <a:endParaRPr lang="en-US"/>
        </a:p>
      </dgm:t>
    </dgm:pt>
    <dgm:pt modelId="{E8A43D66-8A85-4615-A546-CFE974BEB207}" type="sibTrans" cxnId="{2DCCE0EB-0670-40F5-82A2-4CE0DA40309F}">
      <dgm:prSet/>
      <dgm:spPr/>
      <dgm:t>
        <a:bodyPr/>
        <a:lstStyle/>
        <a:p>
          <a:endParaRPr lang="en-US"/>
        </a:p>
      </dgm:t>
    </dgm:pt>
    <dgm:pt modelId="{8F7193BE-7D23-4B65-A7CA-C1EC8F8CE564}">
      <dgm:prSet phldrT="[Text]" custT="1"/>
      <dgm:spPr/>
      <dgm:t>
        <a:bodyPr/>
        <a:lstStyle/>
        <a:p>
          <a:pPr algn="ctr"/>
          <a:r>
            <a:rPr lang="en-US" sz="2400" dirty="0" smtClean="0"/>
            <a:t>The average pay was 70 cents a day. The current minimum wage is $8.25.</a:t>
          </a:r>
          <a:endParaRPr lang="en-US" sz="2400" dirty="0"/>
        </a:p>
      </dgm:t>
    </dgm:pt>
    <dgm:pt modelId="{A0E5EE57-51B6-4B41-81F2-84897B3BAE2C}" type="parTrans" cxnId="{593F8185-0970-4AFE-8C9C-10DE0FE982A5}">
      <dgm:prSet/>
      <dgm:spPr/>
      <dgm:t>
        <a:bodyPr/>
        <a:lstStyle/>
        <a:p>
          <a:endParaRPr lang="en-US"/>
        </a:p>
      </dgm:t>
    </dgm:pt>
    <dgm:pt modelId="{C11AB7EB-FB56-4F42-884C-56ACF364FD42}" type="sibTrans" cxnId="{593F8185-0970-4AFE-8C9C-10DE0FE982A5}">
      <dgm:prSet/>
      <dgm:spPr/>
      <dgm:t>
        <a:bodyPr/>
        <a:lstStyle/>
        <a:p>
          <a:endParaRPr lang="en-US"/>
        </a:p>
      </dgm:t>
    </dgm:pt>
    <dgm:pt modelId="{89252099-6636-4190-BDB4-6B6DBD8BB207}">
      <dgm:prSet phldrT="[Text]" custT="1"/>
      <dgm:spPr/>
      <dgm:t>
        <a:bodyPr/>
        <a:lstStyle/>
        <a:p>
          <a:pPr algn="ctr"/>
          <a:r>
            <a:rPr lang="en-US" sz="2400" dirty="0" smtClean="0"/>
            <a:t>The Breaker Boys started working at the age of 8. In contrast, current laws set the age at 14.</a:t>
          </a:r>
          <a:endParaRPr lang="en-US" sz="2400" dirty="0"/>
        </a:p>
      </dgm:t>
    </dgm:pt>
    <dgm:pt modelId="{DB8EBA3F-D3AE-4E12-9ACA-015E426280D9}" type="parTrans" cxnId="{1D5D6AA3-C6CB-409E-8E1B-BD988E7D065C}">
      <dgm:prSet/>
      <dgm:spPr/>
      <dgm:t>
        <a:bodyPr/>
        <a:lstStyle/>
        <a:p>
          <a:endParaRPr lang="en-US"/>
        </a:p>
      </dgm:t>
    </dgm:pt>
    <dgm:pt modelId="{1579B38D-C02C-48B3-8BD9-86A465334C12}" type="sibTrans" cxnId="{1D5D6AA3-C6CB-409E-8E1B-BD988E7D065C}">
      <dgm:prSet/>
      <dgm:spPr/>
      <dgm:t>
        <a:bodyPr/>
        <a:lstStyle/>
        <a:p>
          <a:endParaRPr lang="en-US"/>
        </a:p>
      </dgm:t>
    </dgm:pt>
    <dgm:pt modelId="{61503273-C661-4EAA-AE81-18E5641AFEFE}">
      <dgm:prSet phldrT="[Text]" custT="1"/>
      <dgm:spPr/>
      <dgm:t>
        <a:bodyPr/>
        <a:lstStyle/>
        <a:p>
          <a:pPr algn="ctr"/>
          <a:r>
            <a:rPr lang="en-US" sz="2400" dirty="0" smtClean="0"/>
            <a:t>The  working </a:t>
          </a:r>
          <a:r>
            <a:rPr lang="en-US" sz="2400" i="1" dirty="0" smtClean="0"/>
            <a:t>conditions</a:t>
          </a:r>
          <a:r>
            <a:rPr lang="en-US" sz="2400" dirty="0" smtClean="0"/>
            <a:t> were unsafe and dangerous for children.  Most worked 12 hour days six days a week.</a:t>
          </a:r>
          <a:r>
            <a:rPr lang="en-US" sz="2400" dirty="0" smtClean="0">
              <a:cs typeface="Helvetica" panose="020B0604020202020204" pitchFamily="34" charset="0"/>
            </a:rPr>
            <a:t> Now </a:t>
          </a:r>
          <a:r>
            <a:rPr lang="en-US" sz="2400" i="1" dirty="0" smtClean="0">
              <a:cs typeface="Helvetica" panose="020B0604020202020204" pitchFamily="34" charset="0"/>
            </a:rPr>
            <a:t>legal</a:t>
          </a:r>
          <a:r>
            <a:rPr lang="en-US" sz="2400" dirty="0" smtClean="0">
              <a:cs typeface="Helvetica" panose="020B0604020202020204" pitchFamily="34" charset="0"/>
            </a:rPr>
            <a:t> workers must be 18 for dangerous jobs and they cannot work during school hours.</a:t>
          </a:r>
          <a:endParaRPr lang="en-US" sz="2400" dirty="0"/>
        </a:p>
      </dgm:t>
    </dgm:pt>
    <dgm:pt modelId="{530A08BA-AA5D-447C-A775-289302266143}" type="parTrans" cxnId="{40A76F1D-7A62-4327-B255-50B7C37055D9}">
      <dgm:prSet/>
      <dgm:spPr/>
      <dgm:t>
        <a:bodyPr/>
        <a:lstStyle/>
        <a:p>
          <a:endParaRPr lang="en-US"/>
        </a:p>
      </dgm:t>
    </dgm:pt>
    <dgm:pt modelId="{74975E6A-C85D-4F48-9203-8725FD4DDFCA}" type="sibTrans" cxnId="{40A76F1D-7A62-4327-B255-50B7C37055D9}">
      <dgm:prSet/>
      <dgm:spPr/>
      <dgm:t>
        <a:bodyPr/>
        <a:lstStyle/>
        <a:p>
          <a:endParaRPr lang="en-US"/>
        </a:p>
      </dgm:t>
    </dgm:pt>
    <dgm:pt modelId="{6BEA160D-ECF9-41F9-BB42-983054EDD4F2}" type="pres">
      <dgm:prSet presAssocID="{DA9EEA25-1AC6-4081-89E7-EA336446623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9F90E2-292A-4A44-B267-B2C7A36024AE}" type="pres">
      <dgm:prSet presAssocID="{50AAF95D-0715-4FD7-98D8-F7C820C01DF2}" presName="Parent" presStyleLbl="node1" presStyleIdx="0" presStyleCnt="2" custScaleX="207857" custScaleY="135681" custLinFactNeighborX="465" custLinFactNeighborY="-4198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97DB097-3684-456B-9BB4-8D9A16D0AACA}" type="pres">
      <dgm:prSet presAssocID="{8F7193BE-7D23-4B65-A7CA-C1EC8F8CE564}" presName="Accent" presStyleLbl="node1" presStyleIdx="1" presStyleCnt="2" custLinFactX="11269" custLinFactNeighborX="100000" custLinFactNeighborY="10482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538DDAE-D334-4CC4-96F5-3DD03C13D01D}" type="pres">
      <dgm:prSet presAssocID="{8F7193BE-7D23-4B65-A7CA-C1EC8F8CE564}" presName="Image1" presStyleLbl="fgImgPlace1" presStyleIdx="0" presStyleCnt="3" custScaleX="99588" custScaleY="72678" custLinFactNeighborX="-13776" custLinFactNeighborY="-4810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935E1CAA-7046-4D05-995D-110289ADB034}" type="pres">
      <dgm:prSet presAssocID="{8F7193BE-7D23-4B65-A7CA-C1EC8F8CE564}" presName="Child1" presStyleLbl="revTx" presStyleIdx="0" presStyleCnt="3" custScaleX="142822" custScaleY="64835" custLinFactNeighborX="20440" custLinFactNeighborY="-34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7FBE0-746E-41C4-8944-59DB54205641}" type="pres">
      <dgm:prSet presAssocID="{89252099-6636-4190-BDB4-6B6DBD8BB207}" presName="Image2" presStyleCnt="0"/>
      <dgm:spPr/>
    </dgm:pt>
    <dgm:pt modelId="{F1AC5D80-99AA-401B-A808-5E33DFBFBD43}" type="pres">
      <dgm:prSet presAssocID="{89252099-6636-4190-BDB4-6B6DBD8BB207}" presName="Image" presStyleLbl="fgImgPlace1" presStyleIdx="1" presStyleCnt="3" custScaleX="87739" custScaleY="91591" custLinFactNeighborX="6747" custLinFactNeighborY="-4028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20306A-3418-4821-A3F5-C25175351580}" type="pres">
      <dgm:prSet presAssocID="{89252099-6636-4190-BDB4-6B6DBD8BB207}" presName="Child2" presStyleLbl="revTx" presStyleIdx="1" presStyleCnt="3" custScaleX="117174" custScaleY="197444" custLinFactNeighborX="35307" custLinFactNeighborY="-6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17710-2CDA-4F68-A762-E96734CD244C}" type="pres">
      <dgm:prSet presAssocID="{61503273-C661-4EAA-AE81-18E5641AFEFE}" presName="Image3" presStyleCnt="0"/>
      <dgm:spPr/>
    </dgm:pt>
    <dgm:pt modelId="{3E3495BD-1AED-4328-A342-ED3B7215318B}" type="pres">
      <dgm:prSet presAssocID="{61503273-C661-4EAA-AE81-18E5641AFEFE}" presName="Image" presStyleLbl="fgImgPlace1" presStyleIdx="2" presStyleCnt="3" custLinFactX="-26359" custLinFactNeighborX="-100000" custLinFactNeighborY="-774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018804-636B-4987-A9D7-AC8B20A3A142}" type="pres">
      <dgm:prSet presAssocID="{61503273-C661-4EAA-AE81-18E5641AFEFE}" presName="Child3" presStyleLbl="revTx" presStyleIdx="2" presStyleCnt="3" custScaleX="416667" custScaleY="143928" custLinFactNeighborX="-93143" custLinFactNeighborY="23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CD45D-AC30-44F6-9DCE-95CE19453BF8}" type="presOf" srcId="{89252099-6636-4190-BDB4-6B6DBD8BB207}" destId="{D020306A-3418-4821-A3F5-C25175351580}" srcOrd="0" destOrd="0" presId="urn:microsoft.com/office/officeart/2011/layout/RadialPictureList"/>
    <dgm:cxn modelId="{4D644D1F-1EBA-4BDB-BFD1-AF19FC012DD8}" type="presOf" srcId="{8F7193BE-7D23-4B65-A7CA-C1EC8F8CE564}" destId="{935E1CAA-7046-4D05-995D-110289ADB034}" srcOrd="0" destOrd="0" presId="urn:microsoft.com/office/officeart/2011/layout/RadialPictureList"/>
    <dgm:cxn modelId="{1D5D6AA3-C6CB-409E-8E1B-BD988E7D065C}" srcId="{50AAF95D-0715-4FD7-98D8-F7C820C01DF2}" destId="{89252099-6636-4190-BDB4-6B6DBD8BB207}" srcOrd="1" destOrd="0" parTransId="{DB8EBA3F-D3AE-4E12-9ACA-015E426280D9}" sibTransId="{1579B38D-C02C-48B3-8BD9-86A465334C12}"/>
    <dgm:cxn modelId="{A32648B8-F7B2-4F9A-B0D1-C13A9BCEC185}" type="presOf" srcId="{50AAF95D-0715-4FD7-98D8-F7C820C01DF2}" destId="{C69F90E2-292A-4A44-B267-B2C7A36024AE}" srcOrd="0" destOrd="0" presId="urn:microsoft.com/office/officeart/2011/layout/RadialPictureList"/>
    <dgm:cxn modelId="{40A76F1D-7A62-4327-B255-50B7C37055D9}" srcId="{50AAF95D-0715-4FD7-98D8-F7C820C01DF2}" destId="{61503273-C661-4EAA-AE81-18E5641AFEFE}" srcOrd="2" destOrd="0" parTransId="{530A08BA-AA5D-447C-A775-289302266143}" sibTransId="{74975E6A-C85D-4F48-9203-8725FD4DDFCA}"/>
    <dgm:cxn modelId="{593F8185-0970-4AFE-8C9C-10DE0FE982A5}" srcId="{50AAF95D-0715-4FD7-98D8-F7C820C01DF2}" destId="{8F7193BE-7D23-4B65-A7CA-C1EC8F8CE564}" srcOrd="0" destOrd="0" parTransId="{A0E5EE57-51B6-4B41-81F2-84897B3BAE2C}" sibTransId="{C11AB7EB-FB56-4F42-884C-56ACF364FD42}"/>
    <dgm:cxn modelId="{775F5952-C15F-4C0A-BD7B-7EEC700EF70D}" type="presOf" srcId="{61503273-C661-4EAA-AE81-18E5641AFEFE}" destId="{5F018804-636B-4987-A9D7-AC8B20A3A142}" srcOrd="0" destOrd="0" presId="urn:microsoft.com/office/officeart/2011/layout/RadialPictureList"/>
    <dgm:cxn modelId="{2DCCE0EB-0670-40F5-82A2-4CE0DA40309F}" srcId="{DA9EEA25-1AC6-4081-89E7-EA3364466231}" destId="{50AAF95D-0715-4FD7-98D8-F7C820C01DF2}" srcOrd="0" destOrd="0" parTransId="{DC3BDC1B-8041-4BCE-98AF-D9D831E3C81D}" sibTransId="{E8A43D66-8A85-4615-A546-CFE974BEB207}"/>
    <dgm:cxn modelId="{4DEFD6FA-9D72-44D8-B3CB-BB2FF870125F}" type="presOf" srcId="{DA9EEA25-1AC6-4081-89E7-EA3364466231}" destId="{6BEA160D-ECF9-41F9-BB42-983054EDD4F2}" srcOrd="0" destOrd="0" presId="urn:microsoft.com/office/officeart/2011/layout/RadialPictureList"/>
    <dgm:cxn modelId="{57BA9FAE-0787-4A84-881A-257E8898D46B}" type="presParOf" srcId="{6BEA160D-ECF9-41F9-BB42-983054EDD4F2}" destId="{C69F90E2-292A-4A44-B267-B2C7A36024AE}" srcOrd="0" destOrd="0" presId="urn:microsoft.com/office/officeart/2011/layout/RadialPictureList"/>
    <dgm:cxn modelId="{C56F252B-65BC-4CCA-BC26-921F882AB1A5}" type="presParOf" srcId="{6BEA160D-ECF9-41F9-BB42-983054EDD4F2}" destId="{197DB097-3684-456B-9BB4-8D9A16D0AACA}" srcOrd="1" destOrd="0" presId="urn:microsoft.com/office/officeart/2011/layout/RadialPictureList"/>
    <dgm:cxn modelId="{120C7765-F8E5-4752-A10B-D942926853DE}" type="presParOf" srcId="{6BEA160D-ECF9-41F9-BB42-983054EDD4F2}" destId="{3538DDAE-D334-4CC4-96F5-3DD03C13D01D}" srcOrd="2" destOrd="0" presId="urn:microsoft.com/office/officeart/2011/layout/RadialPictureList"/>
    <dgm:cxn modelId="{F9F6EAE3-BD37-465F-9CDD-6200488ABCB2}" type="presParOf" srcId="{6BEA160D-ECF9-41F9-BB42-983054EDD4F2}" destId="{935E1CAA-7046-4D05-995D-110289ADB034}" srcOrd="3" destOrd="0" presId="urn:microsoft.com/office/officeart/2011/layout/RadialPictureList"/>
    <dgm:cxn modelId="{FFF11943-36FE-4D8F-BA22-BC05706AA963}" type="presParOf" srcId="{6BEA160D-ECF9-41F9-BB42-983054EDD4F2}" destId="{7BA7FBE0-746E-41C4-8944-59DB54205641}" srcOrd="4" destOrd="0" presId="urn:microsoft.com/office/officeart/2011/layout/RadialPictureList"/>
    <dgm:cxn modelId="{5874E906-1216-47DC-8A6B-CE9BDBC4E40B}" type="presParOf" srcId="{7BA7FBE0-746E-41C4-8944-59DB54205641}" destId="{F1AC5D80-99AA-401B-A808-5E33DFBFBD43}" srcOrd="0" destOrd="0" presId="urn:microsoft.com/office/officeart/2011/layout/RadialPictureList"/>
    <dgm:cxn modelId="{25DA365F-47DD-418D-A4FA-2C5066DB1444}" type="presParOf" srcId="{6BEA160D-ECF9-41F9-BB42-983054EDD4F2}" destId="{D020306A-3418-4821-A3F5-C25175351580}" srcOrd="5" destOrd="0" presId="urn:microsoft.com/office/officeart/2011/layout/RadialPictureList"/>
    <dgm:cxn modelId="{3A8F6055-BDE4-4CDB-80EC-7CD915383CC6}" type="presParOf" srcId="{6BEA160D-ECF9-41F9-BB42-983054EDD4F2}" destId="{3A317710-2CDA-4F68-A762-E96734CD244C}" srcOrd="6" destOrd="0" presId="urn:microsoft.com/office/officeart/2011/layout/RadialPictureList"/>
    <dgm:cxn modelId="{F79C7A1B-FA0D-4710-964D-5175C75FEFB2}" type="presParOf" srcId="{3A317710-2CDA-4F68-A762-E96734CD244C}" destId="{3E3495BD-1AED-4328-A342-ED3B7215318B}" srcOrd="0" destOrd="0" presId="urn:microsoft.com/office/officeart/2011/layout/RadialPictureList"/>
    <dgm:cxn modelId="{213861C8-C4A5-49FB-8170-4D11B11A358E}" type="presParOf" srcId="{6BEA160D-ECF9-41F9-BB42-983054EDD4F2}" destId="{5F018804-636B-4987-A9D7-AC8B20A3A14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90E2-292A-4A44-B267-B2C7A36024AE}">
      <dsp:nvSpPr>
        <dsp:cNvPr id="0" name=""/>
        <dsp:cNvSpPr/>
      </dsp:nvSpPr>
      <dsp:spPr>
        <a:xfrm>
          <a:off x="0" y="255427"/>
          <a:ext cx="5403144" cy="4334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 classroom community acts responsibly and show cooperation. </a:t>
          </a:r>
          <a:endParaRPr lang="en-US" sz="4100" kern="1200" dirty="0"/>
        </a:p>
      </dsp:txBody>
      <dsp:txXfrm>
        <a:off x="791272" y="890182"/>
        <a:ext cx="3820600" cy="3064870"/>
      </dsp:txXfrm>
    </dsp:sp>
    <dsp:sp modelId="{197DB097-3684-456B-9BB4-8D9A16D0AACA}">
      <dsp:nvSpPr>
        <dsp:cNvPr id="0" name=""/>
        <dsp:cNvSpPr/>
      </dsp:nvSpPr>
      <dsp:spPr>
        <a:xfrm>
          <a:off x="5174072" y="30475"/>
          <a:ext cx="4511520" cy="4702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8DDAE-D334-4CC4-96F5-3DD03C13D01D}">
      <dsp:nvSpPr>
        <dsp:cNvPr id="0" name=""/>
        <dsp:cNvSpPr/>
      </dsp:nvSpPr>
      <dsp:spPr>
        <a:xfrm>
          <a:off x="4264528" y="279437"/>
          <a:ext cx="1405033" cy="10431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E1CAA-7046-4D05-995D-110289ADB034}">
      <dsp:nvSpPr>
        <dsp:cNvPr id="0" name=""/>
        <dsp:cNvSpPr/>
      </dsp:nvSpPr>
      <dsp:spPr>
        <a:xfrm>
          <a:off x="5687429" y="0"/>
          <a:ext cx="1654446" cy="172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Our class is respectful by helping each other when they are sad.</a:t>
          </a:r>
          <a:endParaRPr lang="en-US" sz="2000" kern="1200" dirty="0"/>
        </a:p>
      </dsp:txBody>
      <dsp:txXfrm>
        <a:off x="5687429" y="0"/>
        <a:ext cx="1654446" cy="1727801"/>
      </dsp:txXfrm>
    </dsp:sp>
    <dsp:sp modelId="{F1AC5D80-99AA-401B-A808-5E33DFBFBD43}">
      <dsp:nvSpPr>
        <dsp:cNvPr id="0" name=""/>
        <dsp:cNvSpPr/>
      </dsp:nvSpPr>
      <dsp:spPr>
        <a:xfrm>
          <a:off x="4627069" y="1722853"/>
          <a:ext cx="1198926" cy="11992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0306A-3418-4821-A3F5-C25175351580}">
      <dsp:nvSpPr>
        <dsp:cNvPr id="0" name=""/>
        <dsp:cNvSpPr/>
      </dsp:nvSpPr>
      <dsp:spPr>
        <a:xfrm>
          <a:off x="5789926" y="1737406"/>
          <a:ext cx="1639906" cy="116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Tom is good listener by looking at her partner Jesus. </a:t>
          </a:r>
          <a:endParaRPr lang="en-US" sz="2000" b="0" kern="1200" dirty="0"/>
        </a:p>
      </dsp:txBody>
      <dsp:txXfrm>
        <a:off x="5789926" y="1737406"/>
        <a:ext cx="1639906" cy="1168403"/>
      </dsp:txXfrm>
    </dsp:sp>
    <dsp:sp modelId="{3E3495BD-1AED-4328-A342-ED3B7215318B}">
      <dsp:nvSpPr>
        <dsp:cNvPr id="0" name=""/>
        <dsp:cNvSpPr/>
      </dsp:nvSpPr>
      <dsp:spPr>
        <a:xfrm>
          <a:off x="4058151" y="3133251"/>
          <a:ext cx="1198926" cy="11992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18804-636B-4987-A9D7-AC8B20A3A142}">
      <dsp:nvSpPr>
        <dsp:cNvPr id="0" name=""/>
        <dsp:cNvSpPr/>
      </dsp:nvSpPr>
      <dsp:spPr>
        <a:xfrm>
          <a:off x="5291812" y="3134701"/>
          <a:ext cx="1624981" cy="141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Our table group is a team because we share supplies. </a:t>
          </a:r>
          <a:endParaRPr lang="en-US" sz="2000" b="0" kern="1200" dirty="0"/>
        </a:p>
      </dsp:txBody>
      <dsp:txXfrm>
        <a:off x="5291812" y="3134701"/>
        <a:ext cx="1624981" cy="1415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90E2-292A-4A44-B267-B2C7A36024AE}">
      <dsp:nvSpPr>
        <dsp:cNvPr id="0" name=""/>
        <dsp:cNvSpPr/>
      </dsp:nvSpPr>
      <dsp:spPr>
        <a:xfrm>
          <a:off x="-1226614" y="0"/>
          <a:ext cx="5426959" cy="3542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</a:t>
          </a:r>
          <a:r>
            <a:rPr lang="en-US" sz="3200" i="1" kern="1200" dirty="0" smtClean="0"/>
            <a:t>Labor</a:t>
          </a:r>
          <a:r>
            <a:rPr lang="en-US" sz="3200" kern="1200" dirty="0" smtClean="0"/>
            <a:t> Laws positively </a:t>
          </a:r>
          <a:r>
            <a:rPr lang="en-US" sz="3200" i="1" kern="1200" dirty="0" smtClean="0"/>
            <a:t>reformed</a:t>
          </a:r>
          <a:r>
            <a:rPr lang="en-US" sz="3200" kern="1200" dirty="0" smtClean="0"/>
            <a:t> to protect workers’ rights over the past </a:t>
          </a:r>
          <a:r>
            <a:rPr lang="en-US" sz="3200" i="1" kern="1200" dirty="0" smtClean="0"/>
            <a:t>century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-431854" y="518814"/>
        <a:ext cx="3837439" cy="2505056"/>
      </dsp:txXfrm>
    </dsp:sp>
    <dsp:sp modelId="{197DB097-3684-456B-9BB4-8D9A16D0AACA}">
      <dsp:nvSpPr>
        <dsp:cNvPr id="0" name=""/>
        <dsp:cNvSpPr/>
      </dsp:nvSpPr>
      <dsp:spPr>
        <a:xfrm>
          <a:off x="4679130" y="685523"/>
          <a:ext cx="5263164" cy="548652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8DDAE-D334-4CC4-96F5-3DD03C13D01D}">
      <dsp:nvSpPr>
        <dsp:cNvPr id="0" name=""/>
        <dsp:cNvSpPr/>
      </dsp:nvSpPr>
      <dsp:spPr>
        <a:xfrm>
          <a:off x="2508471" y="91031"/>
          <a:ext cx="1392911" cy="10168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E1CAA-7046-4D05-995D-110289ADB034}">
      <dsp:nvSpPr>
        <dsp:cNvPr id="0" name=""/>
        <dsp:cNvSpPr/>
      </dsp:nvSpPr>
      <dsp:spPr>
        <a:xfrm>
          <a:off x="4184856" y="363203"/>
          <a:ext cx="2673883" cy="87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The average pay was 70 cents a day. The current minimum wage is $8.25.</a:t>
          </a:r>
          <a:endParaRPr lang="en-US" sz="2400" kern="1200" dirty="0"/>
        </a:p>
      </dsp:txBody>
      <dsp:txXfrm>
        <a:off x="4184856" y="363203"/>
        <a:ext cx="2673883" cy="877914"/>
      </dsp:txXfrm>
    </dsp:sp>
    <dsp:sp modelId="{F1AC5D80-99AA-401B-A808-5E33DFBFBD43}">
      <dsp:nvSpPr>
        <dsp:cNvPr id="0" name=""/>
        <dsp:cNvSpPr/>
      </dsp:nvSpPr>
      <dsp:spPr>
        <a:xfrm>
          <a:off x="3418977" y="1659792"/>
          <a:ext cx="1227182" cy="12814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0306A-3418-4821-A3F5-C25175351580}">
      <dsp:nvSpPr>
        <dsp:cNvPr id="0" name=""/>
        <dsp:cNvSpPr/>
      </dsp:nvSpPr>
      <dsp:spPr>
        <a:xfrm>
          <a:off x="5251674" y="1440174"/>
          <a:ext cx="2193707" cy="267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The Breaker Boys started working at the age of 8. In contrast, current laws set the age at 14.</a:t>
          </a:r>
          <a:endParaRPr lang="en-US" sz="2400" kern="1200" dirty="0"/>
        </a:p>
      </dsp:txBody>
      <dsp:txXfrm>
        <a:off x="5251674" y="1440174"/>
        <a:ext cx="2193707" cy="2673540"/>
      </dsp:txXfrm>
    </dsp:sp>
    <dsp:sp modelId="{3E3495BD-1AED-4328-A342-ED3B7215318B}">
      <dsp:nvSpPr>
        <dsp:cNvPr id="0" name=""/>
        <dsp:cNvSpPr/>
      </dsp:nvSpPr>
      <dsp:spPr>
        <a:xfrm>
          <a:off x="930921" y="2694779"/>
          <a:ext cx="1398673" cy="13990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18804-636B-4987-A9D7-AC8B20A3A142}">
      <dsp:nvSpPr>
        <dsp:cNvPr id="0" name=""/>
        <dsp:cNvSpPr/>
      </dsp:nvSpPr>
      <dsp:spPr>
        <a:xfrm>
          <a:off x="0" y="3758486"/>
          <a:ext cx="7800753" cy="194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The  working </a:t>
          </a:r>
          <a:r>
            <a:rPr lang="en-US" sz="2400" i="1" kern="1200" dirty="0" smtClean="0"/>
            <a:t>conditions</a:t>
          </a:r>
          <a:r>
            <a:rPr lang="en-US" sz="2400" kern="1200" dirty="0" smtClean="0"/>
            <a:t> were unsafe and dangerous for children.  Most worked 12 hour days six days a week.</a:t>
          </a:r>
          <a:r>
            <a:rPr lang="en-US" sz="2400" kern="1200" dirty="0" smtClean="0">
              <a:cs typeface="Helvetica" panose="020B0604020202020204" pitchFamily="34" charset="0"/>
            </a:rPr>
            <a:t> Now </a:t>
          </a:r>
          <a:r>
            <a:rPr lang="en-US" sz="2400" i="1" kern="1200" dirty="0" smtClean="0">
              <a:cs typeface="Helvetica" panose="020B0604020202020204" pitchFamily="34" charset="0"/>
            </a:rPr>
            <a:t>legal</a:t>
          </a:r>
          <a:r>
            <a:rPr lang="en-US" sz="2400" kern="1200" dirty="0" smtClean="0">
              <a:cs typeface="Helvetica" panose="020B0604020202020204" pitchFamily="34" charset="0"/>
            </a:rPr>
            <a:t> workers must be 18 for dangerous jobs and they cannot work during school hours.</a:t>
          </a:r>
          <a:endParaRPr lang="en-US" sz="2400" kern="1200" dirty="0"/>
        </a:p>
      </dsp:txBody>
      <dsp:txXfrm>
        <a:off x="0" y="3758486"/>
        <a:ext cx="7800753" cy="194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9A46B63-4FAD-448A-A556-02A5E394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7CAE20C-D77B-4EB7-AE52-E2B9CECD2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9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one</a:t>
            </a:r>
            <a:r>
              <a:rPr lang="en-US" baseline="0" dirty="0" smtClean="0"/>
              <a:t> strategy you do really well and one strategy you’d like to do better.  Share with a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9:27- 11:14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</a:t>
            </a:r>
            <a:r>
              <a:rPr lang="en-US" dirty="0" err="1" smtClean="0"/>
              <a:t>Arguementative</a:t>
            </a:r>
            <a:r>
              <a:rPr lang="en-US" dirty="0" smtClean="0"/>
              <a:t>/Opinion</a:t>
            </a:r>
            <a:r>
              <a:rPr lang="en-US" baseline="0" dirty="0" smtClean="0"/>
              <a:t> Writing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Kinder evidence is coming from their head,</a:t>
            </a:r>
            <a:r>
              <a:rPr lang="en-US" baseline="0" dirty="0" smtClean="0"/>
              <a:t> a picture or a shared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 was the strongest evidence</a:t>
            </a:r>
          </a:p>
          <a:p>
            <a:r>
              <a:rPr lang="en-US" dirty="0" smtClean="0"/>
              <a:t>Evidence coming from the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In a group, use the evidence to guide your reasoning statement.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Walk around and select the reasoning statement</a:t>
            </a:r>
            <a:r>
              <a:rPr lang="en-US" sz="1200" b="1" baseline="0" dirty="0" smtClean="0">
                <a:solidFill>
                  <a:schemeClr val="tx1"/>
                </a:solidFill>
              </a:rPr>
              <a:t> that has the best explanation and elaboration for the “why”</a:t>
            </a: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http://www.bing.com/videos/search?q=claim+evidence+and+reasoning+in+social+studies&amp;&amp;view=detail&amp;mid=8F5AF76E89A9654696218F5AF76E89A965469621&amp;&amp;FORM=VDRVRV</a:t>
            </a:r>
          </a:p>
          <a:p>
            <a:endParaRPr lang="en-US" dirty="0" smtClean="0"/>
          </a:p>
          <a:p>
            <a:r>
              <a:rPr lang="en-US" dirty="0" smtClean="0"/>
              <a:t>What is missing from her argument?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E20C-D77B-4EB7-AE52-E2B9CECD25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E19C0DE-C078-4586-94EC-518557DE64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22880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9B9F-2C80-4DC8-85FD-39014D0EA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53989B3F-BCC9-4654-9345-B524E2460B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52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2EE-2EC2-4889-BE6E-7EB8E38B3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D5B295FE-F8B1-4B4D-B3A7-33303EC747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366D-20AC-4469-B201-4C3CE5230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8811-BB39-4063-B54B-0B0CD125F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DAC2-F742-47E7-BDFB-501D2002B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C83D-E769-49CD-A97B-6CE4F4D31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3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16D732AF-82A3-432F-8A42-4A4275DE0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4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666E6EE8-63E5-42DA-A7C1-04B4B19F4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5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E473B5A-C5D8-4A29-98C2-A74172270BA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extproject.org/topics/vocabulary-and-morphological-awareness/vocabula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Vocabulary is the Key to Inquiry</a:t>
            </a:r>
            <a:endParaRPr lang="en-US" sz="40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55804" y="4800600"/>
            <a:ext cx="2845259" cy="1037760"/>
          </a:xfrm>
        </p:spPr>
        <p:txBody>
          <a:bodyPr>
            <a:noAutofit/>
          </a:bodyPr>
          <a:lstStyle/>
          <a:p>
            <a:r>
              <a:rPr lang="en-US" sz="3200" dirty="0" smtClean="0"/>
              <a:t>Kacey Edgington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8747760" cy="45080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Matching Evidence to the Vocabulary of a Claim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327630"/>
            <a:ext cx="206616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83" y="231648"/>
            <a:ext cx="7871139" cy="1676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Cooperative Strip </a:t>
            </a: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Paragraph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50832"/>
            <a:ext cx="9144000" cy="4707168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Teacher shares a claim.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class generates evidence to support the claim.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Each group writes a reasoning sentence for the evidence.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sentences are added to a pocket chart.  </a:t>
            </a:r>
            <a:endParaRPr lang="en-US" sz="3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Editing </a:t>
            </a: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occurs.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concluding statement and title </a:t>
            </a: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co-created</a:t>
            </a: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15" descr="Puzzle Piece"/>
          <p:cNvGrpSpPr>
            <a:grpSpLocks/>
          </p:cNvGrpSpPr>
          <p:nvPr/>
        </p:nvGrpSpPr>
        <p:grpSpPr bwMode="auto">
          <a:xfrm>
            <a:off x="1" y="84816"/>
            <a:ext cx="1568725" cy="1828800"/>
            <a:chOff x="2915" y="1560"/>
            <a:chExt cx="851" cy="958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blackWhite">
            <a:xfrm>
              <a:off x="2915" y="1878"/>
              <a:ext cx="851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Resource</a:t>
              </a:r>
              <a:endParaRPr lang="en-US" sz="2000" b="1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8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4367" y="119234"/>
            <a:ext cx="6673174" cy="156071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Kindergarten Inquiry:  Responsibility and Cooperation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052741"/>
              </p:ext>
            </p:extLst>
          </p:nvPr>
        </p:nvGraphicFramePr>
        <p:xfrm>
          <a:off x="723566" y="2078814"/>
          <a:ext cx="7429833" cy="470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063383" y="2293767"/>
            <a:ext cx="910984" cy="941192"/>
          </a:xfrm>
          <a:prstGeom prst="straightConnector1">
            <a:avLst/>
          </a:prstGeom>
          <a:ln w="47625" cmpd="sng">
            <a:solidFill>
              <a:srgbClr val="0070C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817204"/>
            <a:ext cx="182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</a:t>
            </a:r>
            <a:endParaRPr lang="en-US" sz="28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1977" y="6334780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</a:t>
            </a:r>
            <a:endParaRPr lang="en-US" sz="2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914015" y="5029200"/>
            <a:ext cx="1066583" cy="1117405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391400" y="6096000"/>
            <a:ext cx="1589198" cy="38829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018577" y="3556809"/>
            <a:ext cx="962021" cy="2558605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28600" y="1784826"/>
            <a:ext cx="8915400" cy="4889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Our Class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 classroom community acts </a:t>
            </a:r>
            <a:r>
              <a:rPr lang="en-US" sz="2400" b="1" u="sng" dirty="0" smtClean="0">
                <a:solidFill>
                  <a:srgbClr val="0070C0"/>
                </a:solidFill>
              </a:rPr>
              <a:t>responsibly</a:t>
            </a:r>
            <a:r>
              <a:rPr lang="en-US" sz="2400" b="1" dirty="0" smtClean="0">
                <a:solidFill>
                  <a:srgbClr val="0070C0"/>
                </a:solidFill>
              </a:rPr>
              <a:t> and shows </a:t>
            </a:r>
            <a:r>
              <a:rPr lang="en-US" sz="2400" b="1" u="sng" dirty="0" smtClean="0">
                <a:solidFill>
                  <a:srgbClr val="0070C0"/>
                </a:solidFill>
              </a:rPr>
              <a:t>cooperation</a:t>
            </a:r>
            <a:r>
              <a:rPr lang="en-US" sz="2400" b="1" dirty="0" smtClean="0">
                <a:solidFill>
                  <a:srgbClr val="0070C0"/>
                </a:solidFill>
              </a:rPr>
              <a:t>. 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It is important to help each other in our classroom. </a:t>
            </a:r>
            <a:r>
              <a:rPr lang="en-US" sz="2400" b="1" dirty="0" smtClean="0">
                <a:solidFill>
                  <a:srgbClr val="00B050"/>
                </a:solidFill>
              </a:rPr>
              <a:t>We show responsibility and cooperation by listening to each other.  For example </a:t>
            </a:r>
            <a:r>
              <a:rPr lang="en-US" sz="2400" b="1" dirty="0" smtClean="0">
                <a:solidFill>
                  <a:srgbClr val="00B050"/>
                </a:solidFill>
              </a:rPr>
              <a:t>Tom looked at his </a:t>
            </a:r>
            <a:r>
              <a:rPr lang="en-US" sz="2400" b="1" dirty="0" smtClean="0">
                <a:solidFill>
                  <a:srgbClr val="00B050"/>
                </a:solidFill>
              </a:rPr>
              <a:t>partner </a:t>
            </a:r>
            <a:r>
              <a:rPr lang="en-US" sz="2400" b="1" dirty="0" smtClean="0">
                <a:solidFill>
                  <a:srgbClr val="00B050"/>
                </a:solidFill>
              </a:rPr>
              <a:t>Jesus when he was talking yesterday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>
                <a:solidFill>
                  <a:srgbClr val="7030A0"/>
                </a:solidFill>
              </a:rPr>
              <a:t>This is important because we all have to work together in our </a:t>
            </a:r>
            <a:r>
              <a:rPr lang="en-US" sz="2400" b="1" dirty="0" smtClean="0">
                <a:solidFill>
                  <a:srgbClr val="7030A0"/>
                </a:solidFill>
              </a:rPr>
              <a:t>class to be responsible and cooperative. </a:t>
            </a:r>
            <a:r>
              <a:rPr lang="en-US" sz="2400" b="1" dirty="0" smtClean="0">
                <a:solidFill>
                  <a:srgbClr val="00B050"/>
                </a:solidFill>
              </a:rPr>
              <a:t>We </a:t>
            </a:r>
            <a:r>
              <a:rPr lang="en-US" sz="2400" b="1" dirty="0" smtClean="0">
                <a:solidFill>
                  <a:srgbClr val="00B050"/>
                </a:solidFill>
              </a:rPr>
              <a:t>also share our classroom supplies.   </a:t>
            </a:r>
            <a:r>
              <a:rPr lang="en-US" sz="2400" b="1" dirty="0" smtClean="0">
                <a:solidFill>
                  <a:srgbClr val="0070C0"/>
                </a:solidFill>
              </a:rPr>
              <a:t>This proves we </a:t>
            </a:r>
            <a:r>
              <a:rPr lang="en-US" sz="2400" b="1" dirty="0" smtClean="0">
                <a:solidFill>
                  <a:srgbClr val="0070C0"/>
                </a:solidFill>
              </a:rPr>
              <a:t>are a </a:t>
            </a:r>
            <a:r>
              <a:rPr lang="en-US" sz="2400" b="1" u="sng" dirty="0" smtClean="0">
                <a:solidFill>
                  <a:srgbClr val="0070C0"/>
                </a:solidFill>
              </a:rPr>
              <a:t>responsible</a:t>
            </a:r>
            <a:r>
              <a:rPr lang="en-US" sz="2400" b="1" dirty="0" smtClean="0">
                <a:solidFill>
                  <a:srgbClr val="0070C0"/>
                </a:solidFill>
              </a:rPr>
              <a:t> and </a:t>
            </a:r>
            <a:r>
              <a:rPr lang="en-US" sz="2400" b="1" u="sng" dirty="0" smtClean="0">
                <a:solidFill>
                  <a:srgbClr val="0070C0"/>
                </a:solidFill>
              </a:rPr>
              <a:t>cooperative</a:t>
            </a:r>
            <a:r>
              <a:rPr lang="en-US" sz="2400" b="1" dirty="0" smtClean="0">
                <a:solidFill>
                  <a:srgbClr val="0070C0"/>
                </a:solidFill>
              </a:rPr>
              <a:t> classroom of learners. 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" y="553228"/>
            <a:ext cx="222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</a:t>
            </a:r>
            <a:endParaRPr lang="en-US" sz="4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760" y="553228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</a:t>
            </a:r>
            <a:endParaRPr lang="en-US" sz="40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57816"/>
            <a:ext cx="362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REASONING</a:t>
            </a:r>
            <a:endParaRPr lang="en-US" sz="40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88" y="60960"/>
            <a:ext cx="8807450" cy="10058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Second Grade Inquiry:  Should Kids Have to Work a Full-Time Job?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4291029"/>
              </p:ext>
            </p:extLst>
          </p:nvPr>
        </p:nvGraphicFramePr>
        <p:xfrm>
          <a:off x="1343252" y="1074420"/>
          <a:ext cx="7800747" cy="570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488" y="812810"/>
            <a:ext cx="182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</a:t>
            </a:r>
            <a:endParaRPr lang="en-US" sz="28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2270" y="1336030"/>
            <a:ext cx="569201" cy="675650"/>
          </a:xfrm>
          <a:prstGeom prst="straightConnector1">
            <a:avLst/>
          </a:prstGeom>
          <a:ln w="47625" cmpd="sng">
            <a:solidFill>
              <a:srgbClr val="0070C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9082" y="4238625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</a:t>
            </a:r>
            <a:endParaRPr lang="en-US" sz="2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11241" y="2514600"/>
            <a:ext cx="15240" cy="1897382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96001" y="3928110"/>
            <a:ext cx="761999" cy="483870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11241" y="4411980"/>
            <a:ext cx="441959" cy="769620"/>
          </a:xfrm>
          <a:prstGeom prst="straightConnector1">
            <a:avLst/>
          </a:prstGeom>
          <a:ln w="47625" cmpd="sng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3427" y="91699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8880" y="2514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2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670" y="484509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3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3360" y="1261114"/>
            <a:ext cx="8686800" cy="544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i="1" dirty="0">
                <a:solidFill>
                  <a:srgbClr val="0070C0"/>
                </a:solidFill>
              </a:rPr>
              <a:t>Labor</a:t>
            </a:r>
            <a:r>
              <a:rPr lang="en-US" sz="2400" b="1" dirty="0">
                <a:solidFill>
                  <a:srgbClr val="0070C0"/>
                </a:solidFill>
              </a:rPr>
              <a:t> Laws positively </a:t>
            </a:r>
            <a:r>
              <a:rPr lang="en-US" sz="2400" b="1" i="1" dirty="0">
                <a:solidFill>
                  <a:srgbClr val="0070C0"/>
                </a:solidFill>
              </a:rPr>
              <a:t>reformed</a:t>
            </a:r>
            <a:r>
              <a:rPr lang="en-US" sz="2400" b="1" dirty="0">
                <a:solidFill>
                  <a:srgbClr val="0070C0"/>
                </a:solidFill>
              </a:rPr>
              <a:t> to protect workers’ rights over the past </a:t>
            </a:r>
            <a:r>
              <a:rPr lang="en-US" sz="2400" b="1" i="1" dirty="0">
                <a:solidFill>
                  <a:srgbClr val="0070C0"/>
                </a:solidFill>
              </a:rPr>
              <a:t>century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The  </a:t>
            </a:r>
            <a:r>
              <a:rPr lang="en-US" sz="2400" b="1" dirty="0">
                <a:solidFill>
                  <a:srgbClr val="00B050"/>
                </a:solidFill>
              </a:rPr>
              <a:t>working </a:t>
            </a:r>
            <a:r>
              <a:rPr lang="en-US" sz="2400" b="1" i="1" dirty="0">
                <a:solidFill>
                  <a:srgbClr val="00B050"/>
                </a:solidFill>
              </a:rPr>
              <a:t>conditions</a:t>
            </a:r>
            <a:r>
              <a:rPr lang="en-US" sz="2400" b="1" dirty="0">
                <a:solidFill>
                  <a:srgbClr val="00B050"/>
                </a:solidFill>
              </a:rPr>
              <a:t> were unsafe and dangerous for children.  Most worked 12 hour days six days a week.</a:t>
            </a:r>
            <a:r>
              <a:rPr lang="en-US" sz="2400" b="1" dirty="0">
                <a:solidFill>
                  <a:srgbClr val="00B050"/>
                </a:solidFill>
                <a:cs typeface="Helvetica" panose="020B0604020202020204" pitchFamily="34" charset="0"/>
              </a:rPr>
              <a:t> Now </a:t>
            </a:r>
            <a:r>
              <a:rPr lang="en-US" sz="2400" b="1" i="1" dirty="0">
                <a:solidFill>
                  <a:srgbClr val="00B050"/>
                </a:solidFill>
                <a:cs typeface="Helvetica" panose="020B0604020202020204" pitchFamily="34" charset="0"/>
              </a:rPr>
              <a:t>legal</a:t>
            </a:r>
            <a:r>
              <a:rPr lang="en-US" sz="2400" b="1" dirty="0">
                <a:solidFill>
                  <a:srgbClr val="00B050"/>
                </a:solidFill>
                <a:cs typeface="Helvetica" panose="020B0604020202020204" pitchFamily="34" charset="0"/>
              </a:rPr>
              <a:t> workers must be 18 for dangerous jobs and they cannot work during school </a:t>
            </a:r>
            <a:r>
              <a:rPr lang="en-US" sz="2400" b="1" dirty="0" smtClean="0">
                <a:solidFill>
                  <a:srgbClr val="00B050"/>
                </a:solidFill>
                <a:cs typeface="Helvetica" panose="020B0604020202020204" pitchFamily="34" charset="0"/>
              </a:rPr>
              <a:t>hours.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It can be claimed that the U.S. Congress </a:t>
            </a:r>
            <a:r>
              <a:rPr lang="en-US" sz="2400" b="1" dirty="0" smtClean="0">
                <a:solidFill>
                  <a:srgbClr val="0070C0"/>
                </a:solidFill>
              </a:rPr>
              <a:t>was instrumental in </a:t>
            </a:r>
            <a:r>
              <a:rPr lang="en-US" sz="2400" b="1" i="1" dirty="0" smtClean="0">
                <a:solidFill>
                  <a:srgbClr val="0070C0"/>
                </a:solidFill>
              </a:rPr>
              <a:t>reforming</a:t>
            </a:r>
            <a:r>
              <a:rPr lang="en-US" sz="2400" b="1" dirty="0" smtClean="0">
                <a:solidFill>
                  <a:srgbClr val="0070C0"/>
                </a:solidFill>
              </a:rPr>
              <a:t> workers’ rights </a:t>
            </a:r>
            <a:r>
              <a:rPr lang="en-US" sz="2400" b="1" dirty="0" smtClean="0">
                <a:solidFill>
                  <a:srgbClr val="0070C0"/>
                </a:solidFill>
              </a:rPr>
              <a:t>by passing the Fair Labor Standards Act in 1938.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" y="553228"/>
            <a:ext cx="222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</a:t>
            </a:r>
            <a:endParaRPr lang="en-US" sz="4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760" y="553228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</a:t>
            </a:r>
            <a:endParaRPr lang="en-US" sz="40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57816"/>
            <a:ext cx="362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REASONING</a:t>
            </a:r>
            <a:endParaRPr lang="en-US" sz="40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685800"/>
            <a:ext cx="3657600" cy="563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What is missing from her argument?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97380"/>
            <a:ext cx="4791075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875" y="152400"/>
            <a:ext cx="4648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My Dad’s an Alien!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2357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Thank you!  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a wonderful afternoon!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89"/>
            <a:ext cx="2590800" cy="64932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1540" y="140876"/>
            <a:ext cx="2423160" cy="1687924"/>
          </a:xfrm>
        </p:spPr>
        <p:txBody>
          <a:bodyPr/>
          <a:lstStyle/>
          <a:p>
            <a:pPr algn="ctr"/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4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</a:t>
            </a:r>
            <a:r>
              <a:rPr lang="en-US" sz="4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Grade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971800" y="1905000"/>
            <a:ext cx="5943600" cy="4800600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63000resources.com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ELA Dropdown Menu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Select Basal Alignment Project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Select </a:t>
            </a:r>
            <a:r>
              <a:rPr lang="en-US" sz="3600" b="1" dirty="0" err="1" smtClean="0"/>
              <a:t>Scaffolded</a:t>
            </a:r>
            <a:r>
              <a:rPr lang="en-US" sz="3600" b="1" dirty="0" smtClean="0"/>
              <a:t> BAP Writing Lessons</a:t>
            </a:r>
          </a:p>
        </p:txBody>
      </p:sp>
    </p:spTree>
    <p:extLst>
      <p:ext uri="{BB962C8B-B14F-4D97-AF65-F5344CB8AC3E}">
        <p14:creationId xmlns:p14="http://schemas.microsoft.com/office/powerpoint/2010/main" val="321912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096000" cy="67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1676400"/>
            <a:ext cx="82296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7132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05791"/>
                </a:solidFill>
                <a:effectLst/>
                <a:latin typeface="Helvetica" panose="020B0604020202020204" pitchFamily="34" charset="0"/>
              </a:rPr>
              <a:t>                                                               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Helvetica" panose="020B0604020202020204" pitchFamily="34" charset="0"/>
              </a:rPr>
              <a:t>Of all the features of complex text, vocabulary is the one that best predicts students’ comprehension. It is also the feature of complex text that is the most straightforward to teach.</a:t>
            </a:r>
          </a:p>
          <a:p>
            <a:pPr lvl="0" algn="ctr"/>
            <a:endParaRPr lang="en-US" altLang="en-US" b="1" dirty="0" smtClean="0">
              <a:solidFill>
                <a:srgbClr val="777777"/>
              </a:solidFill>
              <a:latin typeface="Helvetica" panose="020B0604020202020204" pitchFamily="34" charset="0"/>
            </a:endParaRPr>
          </a:p>
          <a:p>
            <a:pPr lvl="0" algn="ctr"/>
            <a:r>
              <a:rPr lang="en-US" altLang="en-US" b="1" dirty="0" smtClean="0">
                <a:solidFill>
                  <a:srgbClr val="777777"/>
                </a:solidFill>
                <a:latin typeface="Helvetica" panose="020B0604020202020204" pitchFamily="34" charset="0"/>
              </a:rPr>
              <a:t>https</a:t>
            </a:r>
            <a:r>
              <a:rPr lang="en-US" altLang="en-US" b="1" dirty="0">
                <a:solidFill>
                  <a:srgbClr val="777777"/>
                </a:solidFill>
                <a:latin typeface="Helvetica" panose="020B0604020202020204" pitchFamily="34" charset="0"/>
              </a:rPr>
              <a:t>://www.youtube.com/watch?v=q-K9dSH_jhQ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20579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030" name="Picture 6" descr="vocabulary.png">
            <a:hlinkClick r:id="rId2" tooltip="Click to view this topic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11963400"/>
            <a:ext cx="1085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381000"/>
            <a:ext cx="51816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vocabulary? 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673174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Nine Proven Approaches</a:t>
            </a:r>
            <a:b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by </a:t>
            </a: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Catherine Snow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http://wordgen.serpmedia.org/vocabulary-instruction.html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2209800"/>
            <a:ext cx="8839200" cy="4648200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Pick generative words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recurrent exposures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opportunities to use the words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 words in semantically-rich contexts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 word-learning strategies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learner-friendly definitions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 each word’s semantic mapping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Cultivate “word awareness”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Encourage experimentation, expect mistakes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51627"/>
            <a:ext cx="8915400" cy="184933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How do we engage in </a:t>
            </a:r>
            <a:br>
              <a:rPr lang="en-US" sz="4800" b="1" dirty="0" smtClean="0"/>
            </a:br>
            <a:r>
              <a:rPr lang="en-US" sz="4800" b="1" i="1" dirty="0" smtClean="0"/>
              <a:t>continuous</a:t>
            </a:r>
            <a:r>
              <a:rPr lang="en-US" sz="4800" b="1" dirty="0" smtClean="0"/>
              <a:t> vocabulary learning? </a:t>
            </a:r>
            <a:endParaRPr lang="en-US" sz="4800" b="1" dirty="0"/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2935066" y="2339003"/>
            <a:ext cx="2386697" cy="3179344"/>
            <a:chOff x="2954" y="1560"/>
            <a:chExt cx="726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74" y="1908"/>
              <a:ext cx="60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Resource</a:t>
              </a:r>
              <a:endParaRPr lang="en-US" sz="2000" b="1" dirty="0">
                <a:latin typeface="Verdana" pitchFamily="34" charset="0"/>
              </a:endParaRP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4267200" y="3215088"/>
            <a:ext cx="4038600" cy="2357445"/>
            <a:chOff x="3354" y="1850"/>
            <a:chExt cx="1179" cy="692"/>
          </a:xfrm>
          <a:solidFill>
            <a:schemeClr val="accent3"/>
          </a:solidFill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54" y="1850"/>
              <a:ext cx="11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589" y="2113"/>
              <a:ext cx="908" cy="11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Instructional Move</a:t>
              </a:r>
              <a:endParaRPr lang="en-US" sz="2000" b="1" dirty="0">
                <a:latin typeface="Verdana" pitchFamily="34" charset="0"/>
              </a:endParaRP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233106" y="3228872"/>
            <a:ext cx="3560763" cy="2350259"/>
            <a:chOff x="2080" y="1850"/>
            <a:chExt cx="1139" cy="664"/>
          </a:xfrm>
          <a:solidFill>
            <a:schemeClr val="accent1"/>
          </a:solidFill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425" y="2107"/>
              <a:ext cx="528" cy="1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Research</a:t>
              </a:r>
              <a:r>
                <a:rPr lang="en-US" sz="1600" b="1" dirty="0" smtClean="0">
                  <a:solidFill>
                    <a:schemeClr val="accent2"/>
                  </a:solidFill>
                  <a:latin typeface="Verdana" pitchFamily="34" charset="0"/>
                </a:rPr>
                <a:t> </a:t>
              </a:r>
              <a:endParaRPr lang="en-US" sz="16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9484"/>
            <a:ext cx="8168604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Increasing Young Low-Income Children’s Oral Vocabulary Repertoires through Rich and Focused Instruction 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244804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million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words of spoken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1,100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word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vocabulary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Middle 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million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words of spoken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700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word vocabulary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Lower 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million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words of spoken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500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 vocabulary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1836595" cy="12192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blackWhite">
          <a:xfrm>
            <a:off x="765897" y="821323"/>
            <a:ext cx="9144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 smtClean="0">
                <a:latin typeface="Verdana" pitchFamily="34" charset="0"/>
              </a:rPr>
              <a:t>Research</a:t>
            </a:r>
            <a:r>
              <a:rPr lang="en-US" sz="16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657600" cy="2188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030851"/>
              </p:ext>
            </p:extLst>
          </p:nvPr>
        </p:nvGraphicFramePr>
        <p:xfrm>
          <a:off x="228600" y="707886"/>
          <a:ext cx="8762998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739431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12961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455840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261293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925122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74160365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val="793799920"/>
                    </a:ext>
                  </a:extLst>
                </a:gridCol>
              </a:tblGrid>
              <a:tr h="703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Kinder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First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Second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Third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Fourth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Fifth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Sixth</a:t>
                      </a:r>
                      <a:endParaRPr lang="en-US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29064"/>
                  </a:ext>
                </a:extLst>
              </a:tr>
              <a:tr h="33031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can we be responsible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and cooperate in our classroom?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was life like in the past for people in our community?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Should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kids have to work a full-time job? 1870-1914 Child Labor in the Industrial Revolution</a:t>
                      </a:r>
                    </a:p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are rules and laws different throughout the world?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Indian Boarding Schools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caused the Salem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Witch Trial Hysteria?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Great was Alexander</a:t>
                      </a:r>
                      <a:r>
                        <a:rPr lang="en-US" sz="14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the Great?</a:t>
                      </a:r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23862"/>
                  </a:ext>
                </a:extLst>
              </a:tr>
              <a:tr h="208976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Responsibility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Cooperation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Progress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Legal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Century</a:t>
                      </a:r>
                      <a:endParaRPr lang="en-US" sz="12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Reform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Conditions</a:t>
                      </a:r>
                      <a:endParaRPr lang="en-US" sz="12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Fair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Equal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Equality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Justice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Deficient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Dormitory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Boarding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Puritans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Paranoia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Hallucinogen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Protestant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Integrity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Legend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Phalanx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Crucify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8861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5599" y="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Inquiries!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uzzle3"/>
          <p:cNvSpPr>
            <a:spLocks noEditPoints="1" noChangeArrowheads="1"/>
          </p:cNvSpPr>
          <p:nvPr/>
        </p:nvSpPr>
        <p:spPr bwMode="auto">
          <a:xfrm>
            <a:off x="246185" y="0"/>
            <a:ext cx="762000" cy="685800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4">
              <a:alpha val="75000"/>
            </a:schemeClr>
          </a:solidFill>
          <a:ln w="158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600" b="1">
              <a:solidFill>
                <a:srgbClr val="284C6A"/>
              </a:solidFill>
              <a:latin typeface="Verdana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blackWhite">
          <a:xfrm>
            <a:off x="169044" y="135196"/>
            <a:ext cx="105015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50" b="1" dirty="0" smtClean="0">
                <a:latin typeface="Verdana" pitchFamily="34" charset="0"/>
              </a:rPr>
              <a:t>Resource</a:t>
            </a:r>
            <a:endParaRPr lang="en-US" sz="105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0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269461"/>
              </p:ext>
            </p:extLst>
          </p:nvPr>
        </p:nvGraphicFramePr>
        <p:xfrm>
          <a:off x="249201" y="1396107"/>
          <a:ext cx="8610600" cy="42808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51597942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71893968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37953193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9082748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50633877"/>
                    </a:ext>
                  </a:extLst>
                </a:gridCol>
              </a:tblGrid>
              <a:tr h="9779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Context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</a:t>
                      </a:r>
                      <a:r>
                        <a:rPr lang="en-US" sz="2400" baseline="0" dirty="0" smtClean="0"/>
                        <a:t> Friendly </a:t>
                      </a:r>
                      <a:r>
                        <a:rPr lang="en-US" sz="2400" dirty="0" smtClean="0"/>
                        <a:t>Definition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Tally</a:t>
                      </a:r>
                      <a:r>
                        <a:rPr lang="en-US" sz="2400" baseline="0" dirty="0" smtClean="0"/>
                        <a:t> Mark for Usage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05261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</a:t>
                      </a:r>
                      <a:r>
                        <a:rPr lang="en-US" sz="1800" baseline="0" dirty="0" smtClean="0"/>
                        <a:t>we put our heads together we’ll figure it out.  That’s cooperation!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Working</a:t>
                      </a:r>
                      <a:r>
                        <a:rPr lang="en-US" sz="2800" baseline="0" dirty="0" smtClean="0"/>
                        <a:t> Together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00778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87275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86464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436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201" y="5181600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Ongoing		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clear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1" y="5188129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Interactive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181599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Chart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0" y="76200"/>
            <a:ext cx="6673174" cy="156071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Inquiry Vocabulary Chart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7" name="Group 21" descr="Puzzle Piece"/>
          <p:cNvGrpSpPr>
            <a:grpSpLocks/>
          </p:cNvGrpSpPr>
          <p:nvPr/>
        </p:nvGrpSpPr>
        <p:grpSpPr bwMode="auto">
          <a:xfrm>
            <a:off x="228600" y="152400"/>
            <a:ext cx="2133600" cy="1066800"/>
            <a:chOff x="3344" y="1855"/>
            <a:chExt cx="1179" cy="692"/>
          </a:xfrm>
          <a:solidFill>
            <a:schemeClr val="accent3"/>
          </a:solidFill>
        </p:grpSpPr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3344" y="1855"/>
              <a:ext cx="11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blackWhite">
            <a:xfrm>
              <a:off x="3519" y="2108"/>
              <a:ext cx="904" cy="1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 smtClean="0">
                  <a:latin typeface="Verdana" pitchFamily="34" charset="0"/>
                </a:rPr>
                <a:t>Instructional Move</a:t>
              </a:r>
              <a:endParaRPr lang="en-US" sz="800" b="1" dirty="0">
                <a:latin typeface="Verdan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17" y="3119794"/>
            <a:ext cx="1424646" cy="6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543800" cy="5153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6228" y="152400"/>
            <a:ext cx="4830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Guess My Word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21" descr="Puzzle Piece"/>
          <p:cNvGrpSpPr>
            <a:grpSpLocks/>
          </p:cNvGrpSpPr>
          <p:nvPr/>
        </p:nvGrpSpPr>
        <p:grpSpPr bwMode="auto">
          <a:xfrm>
            <a:off x="228600" y="152400"/>
            <a:ext cx="2133600" cy="1066800"/>
            <a:chOff x="3344" y="1855"/>
            <a:chExt cx="1179" cy="692"/>
          </a:xfrm>
          <a:solidFill>
            <a:schemeClr val="accent3"/>
          </a:solidFill>
        </p:grpSpPr>
        <p:sp>
          <p:nvSpPr>
            <p:cNvPr id="5" name="Puzzle1"/>
            <p:cNvSpPr>
              <a:spLocks noEditPoints="1" noChangeArrowheads="1"/>
            </p:cNvSpPr>
            <p:nvPr/>
          </p:nvSpPr>
          <p:spPr bwMode="auto">
            <a:xfrm>
              <a:off x="3344" y="1855"/>
              <a:ext cx="11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blackWhite">
            <a:xfrm>
              <a:off x="3519" y="2108"/>
              <a:ext cx="904" cy="1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 smtClean="0">
                  <a:latin typeface="Verdana" pitchFamily="34" charset="0"/>
                </a:rPr>
                <a:t>Instructional Move</a:t>
              </a:r>
              <a:endParaRPr lang="en-US" sz="800" b="1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924800" cy="184933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do we develop and write </a:t>
            </a:r>
            <a:r>
              <a:rPr lang="en-US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reasoning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that supports the vocabulary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of a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claim?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2935066" y="2339003"/>
            <a:ext cx="2386697" cy="3179344"/>
            <a:chOff x="2954" y="1560"/>
            <a:chExt cx="726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74" y="1908"/>
              <a:ext cx="60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Resource</a:t>
              </a:r>
              <a:endParaRPr lang="en-US" sz="2000" b="1" dirty="0">
                <a:latin typeface="Verdana" pitchFamily="34" charset="0"/>
              </a:endParaRP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4267200" y="3215088"/>
            <a:ext cx="4038600" cy="2357445"/>
            <a:chOff x="3354" y="1850"/>
            <a:chExt cx="1179" cy="692"/>
          </a:xfrm>
          <a:solidFill>
            <a:schemeClr val="accent3"/>
          </a:solidFill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54" y="1850"/>
              <a:ext cx="11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589" y="2113"/>
              <a:ext cx="908" cy="11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Instructional Move</a:t>
              </a:r>
              <a:endParaRPr lang="en-US" sz="2000" b="1" dirty="0">
                <a:latin typeface="Verdana" pitchFamily="34" charset="0"/>
              </a:endParaRP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233106" y="3228872"/>
            <a:ext cx="3560763" cy="2350259"/>
            <a:chOff x="2080" y="1850"/>
            <a:chExt cx="1139" cy="664"/>
          </a:xfrm>
          <a:solidFill>
            <a:schemeClr val="accent1"/>
          </a:solidFill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249" y="2107"/>
              <a:ext cx="731" cy="1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Understanding</a:t>
              </a:r>
              <a:r>
                <a:rPr lang="en-US" sz="1600" b="1" dirty="0" smtClean="0">
                  <a:solidFill>
                    <a:schemeClr val="accent2"/>
                  </a:solidFill>
                  <a:latin typeface="Verdana" pitchFamily="34" charset="0"/>
                </a:rPr>
                <a:t> </a:t>
              </a:r>
              <a:endParaRPr lang="en-US" sz="16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7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CA1983-AE1E-48BE-8FC2-9B84073035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577</TotalTime>
  <Words>798</Words>
  <Application>Microsoft Office PowerPoint</Application>
  <PresentationFormat>On-screen Show (4:3)</PresentationFormat>
  <Paragraphs>171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Helvetica</vt:lpstr>
      <vt:lpstr>Times New Roman</vt:lpstr>
      <vt:lpstr>Verdana</vt:lpstr>
      <vt:lpstr>Feathered</vt:lpstr>
      <vt:lpstr>Vocabulary is the Key to Inquiry</vt:lpstr>
      <vt:lpstr>Why vocabulary? </vt:lpstr>
      <vt:lpstr>Nine Proven Approaches      by Catherine Snow http://wordgen.serpmedia.org/vocabulary-instruction.html</vt:lpstr>
      <vt:lpstr>How do we engage in  continuous vocabulary learning? </vt:lpstr>
      <vt:lpstr>Increasing Young Low-Income Children’s Oral Vocabulary Repertoires through Rich and Focused Instruction </vt:lpstr>
      <vt:lpstr>PowerPoint Presentation</vt:lpstr>
      <vt:lpstr>PowerPoint Presentation</vt:lpstr>
      <vt:lpstr>PowerPoint Presentation</vt:lpstr>
      <vt:lpstr>How do we develop and write reasoning that supports the vocabulary of a claim?</vt:lpstr>
      <vt:lpstr>PowerPoint Presentation</vt:lpstr>
      <vt:lpstr>Cooperative Strip Paragraph</vt:lpstr>
      <vt:lpstr>Kindergarten Inquiry:  Responsibility and Cooperation</vt:lpstr>
      <vt:lpstr>PowerPoint Presentation</vt:lpstr>
      <vt:lpstr>Second Grade Inquiry:  Should Kids Have to Work a Full-Time Job?</vt:lpstr>
      <vt:lpstr>PowerPoint Presentation</vt:lpstr>
      <vt:lpstr> What is missing from her argument?   </vt:lpstr>
      <vt:lpstr>Thank you!     Have a wonderful afternoon! </vt:lpstr>
      <vt:lpstr>3rd-6th Grade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is the Key to Inquiry</dc:title>
  <dc:creator>Edgington, Kacey</dc:creator>
  <cp:keywords/>
  <cp:lastModifiedBy>Edgington, Kacey</cp:lastModifiedBy>
  <cp:revision>51</cp:revision>
  <cp:lastPrinted>2018-02-01T18:01:33Z</cp:lastPrinted>
  <dcterms:created xsi:type="dcterms:W3CDTF">2018-01-29T21:29:51Z</dcterms:created>
  <dcterms:modified xsi:type="dcterms:W3CDTF">2018-02-01T20:44:12Z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