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4"/>
  </p:handoutMasterIdLst>
  <p:sldIdLst>
    <p:sldId id="256" r:id="rId2"/>
    <p:sldId id="258" r:id="rId3"/>
    <p:sldId id="259" r:id="rId4"/>
    <p:sldId id="263" r:id="rId5"/>
    <p:sldId id="260" r:id="rId6"/>
    <p:sldId id="257" r:id="rId7"/>
    <p:sldId id="261" r:id="rId8"/>
    <p:sldId id="262" r:id="rId9"/>
    <p:sldId id="264" r:id="rId10"/>
    <p:sldId id="265" r:id="rId11"/>
    <p:sldId id="266" r:id="rId12"/>
    <p:sldId id="267" r:id="rId13"/>
  </p:sldIdLst>
  <p:sldSz cx="12192000" cy="6858000"/>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AEABDC17-BAA1-4492-ABEB-2A0138706573}" type="datetimeFigureOut">
              <a:rPr lang="en-US" smtClean="0"/>
              <a:t>3/7/2014</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F523D878-1ED0-44F9-AB21-9A2B8C6FC377}" type="slidenum">
              <a:rPr lang="en-US" smtClean="0"/>
              <a:t>‹#›</a:t>
            </a:fld>
            <a:endParaRPr lang="en-US"/>
          </a:p>
        </p:txBody>
      </p:sp>
    </p:spTree>
    <p:extLst>
      <p:ext uri="{BB962C8B-B14F-4D97-AF65-F5344CB8AC3E}">
        <p14:creationId xmlns:p14="http://schemas.microsoft.com/office/powerpoint/2010/main" val="32048538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3/7/2014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3/7/2014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3/7/2014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3/7/2014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tc.usama.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Islamic Terrorists Propaganda </a:t>
            </a:r>
            <a:endParaRPr lang="en-US" dirty="0"/>
          </a:p>
        </p:txBody>
      </p:sp>
      <p:sp>
        <p:nvSpPr>
          <p:cNvPr id="3" name="Subtitle 2"/>
          <p:cNvSpPr>
            <a:spLocks noGrp="1"/>
          </p:cNvSpPr>
          <p:nvPr>
            <p:ph type="subTitle" idx="1"/>
          </p:nvPr>
        </p:nvSpPr>
        <p:spPr>
          <a:xfrm>
            <a:off x="1371600" y="3632200"/>
            <a:ext cx="9448800" cy="1654907"/>
          </a:xfrm>
        </p:spPr>
        <p:txBody>
          <a:bodyPr/>
          <a:lstStyle/>
          <a:p>
            <a:r>
              <a:rPr lang="en-US" dirty="0" smtClean="0"/>
              <a:t>An Insight Into the Machine</a:t>
            </a:r>
          </a:p>
          <a:p>
            <a:pPr marL="342900" indent="-342900">
              <a:buFont typeface="Arial" panose="020B0604020202020204" pitchFamily="34" charset="0"/>
              <a:buChar char="•"/>
            </a:pPr>
            <a:r>
              <a:rPr lang="en-US" dirty="0" smtClean="0"/>
              <a:t>Mario Fitzpatrick: Hug High School</a:t>
            </a:r>
          </a:p>
          <a:p>
            <a:pPr marL="342900" indent="-342900">
              <a:buFont typeface="Arial" panose="020B0604020202020204" pitchFamily="34" charset="0"/>
              <a:buChar char="•"/>
            </a:pPr>
            <a:r>
              <a:rPr lang="en-US" dirty="0" smtClean="0"/>
              <a:t>Katie Anderson:  Teaching American History Project</a:t>
            </a:r>
          </a:p>
          <a:p>
            <a:endParaRPr lang="en-US" dirty="0"/>
          </a:p>
        </p:txBody>
      </p:sp>
    </p:spTree>
    <p:extLst>
      <p:ext uri="{BB962C8B-B14F-4D97-AF65-F5344CB8AC3E}">
        <p14:creationId xmlns:p14="http://schemas.microsoft.com/office/powerpoint/2010/main" val="310281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847" y="621323"/>
            <a:ext cx="9806354" cy="1436078"/>
          </a:xfrm>
        </p:spPr>
        <p:txBody>
          <a:bodyPr>
            <a:normAutofit fontScale="90000"/>
          </a:bodyPr>
          <a:lstStyle/>
          <a:p>
            <a:r>
              <a:rPr lang="en-US" dirty="0" smtClean="0"/>
              <a:t>Using Art to Identify Evidence </a:t>
            </a:r>
            <a:br>
              <a:rPr lang="en-US" dirty="0" smtClean="0"/>
            </a:br>
            <a:r>
              <a:rPr lang="en-US" dirty="0" smtClean="0"/>
              <a:t>and form claims with reasoning </a:t>
            </a:r>
            <a:br>
              <a:rPr lang="en-US" dirty="0" smtClean="0"/>
            </a:br>
            <a:r>
              <a:rPr lang="en-US" dirty="0" smtClean="0"/>
              <a:t>in an argument</a:t>
            </a:r>
            <a:endParaRPr lang="en-US" dirty="0"/>
          </a:p>
        </p:txBody>
      </p:sp>
      <p:sp>
        <p:nvSpPr>
          <p:cNvPr id="3" name="Content Placeholder 2"/>
          <p:cNvSpPr>
            <a:spLocks noGrp="1"/>
          </p:cNvSpPr>
          <p:nvPr>
            <p:ph idx="1"/>
          </p:nvPr>
        </p:nvSpPr>
        <p:spPr/>
        <p:txBody>
          <a:bodyPr/>
          <a:lstStyle/>
          <a:p>
            <a:r>
              <a:rPr lang="en-US" dirty="0" smtClean="0"/>
              <a:t>ART AND ARGUMENT :  Art </a:t>
            </a:r>
            <a:r>
              <a:rPr lang="en-US" dirty="0"/>
              <a:t>sources can provide a great visual entrée to writing and substantiating claims.</a:t>
            </a:r>
          </a:p>
          <a:p>
            <a:pPr lvl="1"/>
            <a:r>
              <a:rPr lang="en-US" dirty="0" smtClean="0"/>
              <a:t>Appeals </a:t>
            </a:r>
            <a:r>
              <a:rPr lang="en-US" dirty="0"/>
              <a:t>to visual </a:t>
            </a:r>
            <a:r>
              <a:rPr lang="en-US" dirty="0" smtClean="0"/>
              <a:t>learners</a:t>
            </a:r>
          </a:p>
          <a:p>
            <a:pPr lvl="1"/>
            <a:endParaRPr lang="en-US" dirty="0"/>
          </a:p>
          <a:p>
            <a:pPr lvl="1"/>
            <a:r>
              <a:rPr lang="en-US" dirty="0" smtClean="0"/>
              <a:t>Forces </a:t>
            </a:r>
            <a:r>
              <a:rPr lang="en-US" dirty="0"/>
              <a:t>students to think as writers without the intimidation of complex text </a:t>
            </a:r>
            <a:endParaRPr lang="en-US" dirty="0" smtClean="0"/>
          </a:p>
          <a:p>
            <a:pPr lvl="1"/>
            <a:endParaRPr lang="en-US" dirty="0"/>
          </a:p>
          <a:p>
            <a:pPr lvl="1"/>
            <a:r>
              <a:rPr lang="en-US" dirty="0" smtClean="0"/>
              <a:t>Great </a:t>
            </a:r>
            <a:r>
              <a:rPr lang="en-US" dirty="0"/>
              <a:t>way to practice as using art can take less time than reading a traditional text</a:t>
            </a:r>
          </a:p>
          <a:p>
            <a:endParaRPr lang="en-US" dirty="0"/>
          </a:p>
        </p:txBody>
      </p:sp>
    </p:spTree>
    <p:extLst>
      <p:ext uri="{BB962C8B-B14F-4D97-AF65-F5344CB8AC3E}">
        <p14:creationId xmlns:p14="http://schemas.microsoft.com/office/powerpoint/2010/main" val="1035581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415" y="785446"/>
            <a:ext cx="6873240" cy="1600200"/>
          </a:xfrm>
        </p:spPr>
        <p:txBody>
          <a:bodyPr/>
          <a:lstStyle/>
          <a:p>
            <a:r>
              <a:rPr lang="en-US" dirty="0" smtClean="0"/>
              <a:t>Think Aloud Example: </a:t>
            </a:r>
            <a:r>
              <a:rPr lang="en-US" i="1" dirty="0" smtClean="0"/>
              <a:t>Image Commemorating JAA members Killed by Hamas  </a:t>
            </a:r>
            <a:endParaRPr lang="en-US" i="1"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685800" y="2450123"/>
            <a:ext cx="7157306" cy="3768561"/>
          </a:xfrm>
        </p:spPr>
        <p:txBody>
          <a:bodyPr/>
          <a:lstStyle/>
          <a:p>
            <a:r>
              <a:rPr lang="en-US" dirty="0" smtClean="0"/>
              <a:t>1:  Evidence: “What I see” </a:t>
            </a:r>
          </a:p>
          <a:p>
            <a:pPr marL="285750" indent="-285750">
              <a:buFont typeface="Arial" panose="020B0604020202020204" pitchFamily="34" charset="0"/>
              <a:buChar char="•"/>
            </a:pPr>
            <a:r>
              <a:rPr lang="en-US" dirty="0" smtClean="0"/>
              <a:t>a mosque, the same men twice- alive and dead, a logo, </a:t>
            </a:r>
            <a:r>
              <a:rPr lang="en-US" dirty="0" err="1" smtClean="0"/>
              <a:t>arabic</a:t>
            </a:r>
            <a:r>
              <a:rPr lang="en-US" dirty="0" smtClean="0"/>
              <a:t> writing, a fence, red sky/blood</a:t>
            </a:r>
          </a:p>
          <a:p>
            <a:pPr marL="342900" indent="-342900">
              <a:buAutoNum type="arabicPeriod" startAt="2"/>
            </a:pPr>
            <a:r>
              <a:rPr lang="en-US" dirty="0" smtClean="0"/>
              <a:t>Claims:  “What I think”</a:t>
            </a:r>
          </a:p>
          <a:p>
            <a:pPr marL="800100" lvl="1" indent="-342900">
              <a:buAutoNum type="alphaLcPeriod"/>
            </a:pPr>
            <a:r>
              <a:rPr lang="en-US" dirty="0" smtClean="0"/>
              <a:t>The men in the photograph died for their religious beliefs.  They are martyrs.</a:t>
            </a:r>
          </a:p>
          <a:p>
            <a:pPr marL="800100" lvl="1" indent="-342900">
              <a:buAutoNum type="alphaLcPeriod"/>
            </a:pPr>
            <a:r>
              <a:rPr lang="en-US" dirty="0" smtClean="0"/>
              <a:t>The dead men are in heaven</a:t>
            </a:r>
          </a:p>
          <a:p>
            <a:pPr marL="800100" lvl="1" indent="-342900">
              <a:buAutoNum type="alphaLcPeriod"/>
            </a:pPr>
            <a:r>
              <a:rPr lang="en-US" dirty="0" smtClean="0"/>
              <a:t>The poster is commemorating the men’s commitment to the cause being identified through the text.</a:t>
            </a:r>
          </a:p>
          <a:p>
            <a:pPr marL="342900" indent="-342900">
              <a:buAutoNum type="arabicPeriod" startAt="2"/>
            </a:pPr>
            <a:r>
              <a:rPr lang="en-US" dirty="0" smtClean="0"/>
              <a:t>Reasoning:  “How I know”</a:t>
            </a:r>
          </a:p>
          <a:p>
            <a:pPr lvl="1"/>
            <a:r>
              <a:rPr lang="en-US" dirty="0" smtClean="0"/>
              <a:t>a.  The men in the photograph are martyrs because they are shown alive and dead.  The images of them as dead men is surrounded by red which symbolized blood and sacrifice.  Their dead images are also at the top of the poster which symbolizes heaven.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105" y="674892"/>
            <a:ext cx="3680679" cy="521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818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a poster </a:t>
            </a:r>
            <a:endParaRPr lang="en-US" dirty="0"/>
          </a:p>
        </p:txBody>
      </p:sp>
      <p:sp>
        <p:nvSpPr>
          <p:cNvPr id="3" name="Content Placeholder 2"/>
          <p:cNvSpPr>
            <a:spLocks noGrp="1"/>
          </p:cNvSpPr>
          <p:nvPr>
            <p:ph idx="1"/>
          </p:nvPr>
        </p:nvSpPr>
        <p:spPr/>
        <p:txBody>
          <a:bodyPr/>
          <a:lstStyle/>
          <a:p>
            <a:r>
              <a:rPr lang="en-US" dirty="0" smtClean="0"/>
              <a:t>Review Worksheet:  Any questions?  </a:t>
            </a:r>
          </a:p>
          <a:p>
            <a:r>
              <a:rPr lang="en-US" dirty="0" smtClean="0"/>
              <a:t>Organize yourselves into groups of 2-4.</a:t>
            </a:r>
          </a:p>
          <a:p>
            <a:r>
              <a:rPr lang="en-US" dirty="0" smtClean="0"/>
              <a:t>In your groups,  STUDY THE IMAGE QUIETLY FOR TWO MINUTES </a:t>
            </a:r>
          </a:p>
          <a:p>
            <a:r>
              <a:rPr lang="en-US" dirty="0" smtClean="0"/>
              <a:t>In your groups, work through </a:t>
            </a:r>
            <a:r>
              <a:rPr lang="en-US" u="sng" dirty="0" smtClean="0"/>
              <a:t>Steps 1-4</a:t>
            </a:r>
            <a:r>
              <a:rPr lang="en-US" dirty="0" smtClean="0"/>
              <a:t>.  Be specific and unafraid!  </a:t>
            </a:r>
          </a:p>
          <a:p>
            <a:r>
              <a:rPr lang="en-US" dirty="0" smtClean="0"/>
              <a:t>Step 5: Reveal the blue sheet and read the official analysis of the image.</a:t>
            </a:r>
          </a:p>
          <a:p>
            <a:r>
              <a:rPr lang="en-US" dirty="0" smtClean="0"/>
              <a:t>Step 6: Final Reasoning:  </a:t>
            </a:r>
          </a:p>
          <a:p>
            <a:r>
              <a:rPr lang="en-US" dirty="0" smtClean="0"/>
              <a:t>Step 7:  Cultural Competency and Multiple Perspectives </a:t>
            </a:r>
          </a:p>
          <a:p>
            <a:endParaRPr lang="en-US" dirty="0" smtClean="0"/>
          </a:p>
          <a:p>
            <a:endParaRPr lang="en-US" dirty="0"/>
          </a:p>
        </p:txBody>
      </p:sp>
    </p:spTree>
    <p:extLst>
      <p:ext uri="{BB962C8B-B14F-4D97-AF65-F5344CB8AC3E}">
        <p14:creationId xmlns:p14="http://schemas.microsoft.com/office/powerpoint/2010/main" val="411530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propaganda? </a:t>
            </a:r>
            <a:endParaRPr lang="en-US" dirty="0"/>
          </a:p>
        </p:txBody>
      </p:sp>
      <p:sp>
        <p:nvSpPr>
          <p:cNvPr id="3" name="Content Placeholder 2"/>
          <p:cNvSpPr>
            <a:spLocks noGrp="1"/>
          </p:cNvSpPr>
          <p:nvPr>
            <p:ph idx="1"/>
          </p:nvPr>
        </p:nvSpPr>
        <p:spPr/>
        <p:txBody>
          <a:bodyPr>
            <a:normAutofit/>
          </a:bodyPr>
          <a:lstStyle/>
          <a:p>
            <a:r>
              <a:rPr lang="en-US" sz="2400" dirty="0" smtClean="0"/>
              <a:t>Propaganda comes in many forms and definitions.  Some examples are:</a:t>
            </a:r>
          </a:p>
          <a:p>
            <a:pPr lvl="1"/>
            <a:r>
              <a:rPr lang="en-US" sz="2400" dirty="0"/>
              <a:t>ideas or statements that are often false or exaggerated and that are spread in order to help a cause, a political leader, a government, etc</a:t>
            </a:r>
            <a:r>
              <a:rPr lang="en-US" sz="2400" dirty="0" smtClean="0"/>
              <a:t>.- Merriam- Webster</a:t>
            </a:r>
          </a:p>
          <a:p>
            <a:pPr lvl="1"/>
            <a:r>
              <a:rPr lang="en-US" sz="2400" dirty="0"/>
              <a:t>information, ideas, or rumors deliberately spread widely to help or harm a person, group, </a:t>
            </a:r>
            <a:r>
              <a:rPr lang="en-US" sz="2400" dirty="0" smtClean="0"/>
              <a:t>movement, </a:t>
            </a:r>
            <a:r>
              <a:rPr lang="en-US" sz="2400" dirty="0"/>
              <a:t>institution, nation, etc</a:t>
            </a:r>
            <a:r>
              <a:rPr lang="en-US" sz="2400" dirty="0" smtClean="0"/>
              <a:t>.- dictionary.com </a:t>
            </a:r>
          </a:p>
          <a:p>
            <a:pPr lvl="1"/>
            <a:r>
              <a:rPr lang="en-US" sz="2400" i="1" dirty="0" smtClean="0"/>
              <a:t>derogatory</a:t>
            </a:r>
            <a:r>
              <a:rPr lang="en-US" sz="2400" dirty="0" smtClean="0"/>
              <a:t> </a:t>
            </a:r>
            <a:r>
              <a:rPr lang="en-US" sz="2400" dirty="0"/>
              <a:t>information, especially of a biased or misleading nature, used to promote or publicize a particular political cause or point of </a:t>
            </a:r>
            <a:r>
              <a:rPr lang="en-US" sz="2400" dirty="0" smtClean="0"/>
              <a:t>view- Oxford English Dictionary</a:t>
            </a:r>
            <a:endParaRPr lang="en-US" sz="2400" dirty="0"/>
          </a:p>
        </p:txBody>
      </p:sp>
    </p:spTree>
    <p:extLst>
      <p:ext uri="{BB962C8B-B14F-4D97-AF65-F5344CB8AC3E}">
        <p14:creationId xmlns:p14="http://schemas.microsoft.com/office/powerpoint/2010/main" val="303824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terrorist Propaganda</a:t>
            </a:r>
            <a:endParaRPr lang="en-US" dirty="0"/>
          </a:p>
        </p:txBody>
      </p:sp>
      <p:sp>
        <p:nvSpPr>
          <p:cNvPr id="3" name="Content Placeholder 2"/>
          <p:cNvSpPr>
            <a:spLocks noGrp="1"/>
          </p:cNvSpPr>
          <p:nvPr>
            <p:ph idx="1"/>
          </p:nvPr>
        </p:nvSpPr>
        <p:spPr/>
        <p:txBody>
          <a:bodyPr/>
          <a:lstStyle/>
          <a:p>
            <a:r>
              <a:rPr lang="en-US" sz="2400" dirty="0" smtClean="0"/>
              <a:t>Almost all terrorist propaganda has the at least one of the following objectives:</a:t>
            </a:r>
          </a:p>
          <a:p>
            <a:pPr lvl="1"/>
            <a:r>
              <a:rPr lang="en-US" sz="2400" dirty="0" smtClean="0"/>
              <a:t>Gain support for their cause</a:t>
            </a:r>
          </a:p>
          <a:p>
            <a:pPr lvl="1"/>
            <a:r>
              <a:rPr lang="en-US" sz="2400" dirty="0" smtClean="0"/>
              <a:t>Recruit new participants</a:t>
            </a:r>
          </a:p>
          <a:p>
            <a:pPr lvl="1"/>
            <a:r>
              <a:rPr lang="en-US" sz="2400" dirty="0" smtClean="0"/>
              <a:t>Radicalize the population</a:t>
            </a:r>
          </a:p>
          <a:p>
            <a:pPr lvl="1"/>
            <a:r>
              <a:rPr lang="en-US" sz="2400" dirty="0" smtClean="0"/>
              <a:t>Promote martyrdom</a:t>
            </a:r>
          </a:p>
          <a:p>
            <a:pPr lvl="1"/>
            <a:r>
              <a:rPr lang="en-US" sz="2400" dirty="0" smtClean="0"/>
              <a:t>Mark significant events within their cause</a:t>
            </a:r>
          </a:p>
          <a:p>
            <a:pPr lvl="1"/>
            <a:endParaRPr lang="en-US" sz="2400" dirty="0"/>
          </a:p>
        </p:txBody>
      </p:sp>
    </p:spTree>
    <p:extLst>
      <p:ext uri="{BB962C8B-B14F-4D97-AF65-F5344CB8AC3E}">
        <p14:creationId xmlns:p14="http://schemas.microsoft.com/office/powerpoint/2010/main" val="4218280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Terrorists target For Recruitment?</a:t>
            </a:r>
            <a:endParaRPr lang="en-US" dirty="0"/>
          </a:p>
        </p:txBody>
      </p:sp>
      <p:sp>
        <p:nvSpPr>
          <p:cNvPr id="3" name="Content Placeholder 2"/>
          <p:cNvSpPr>
            <a:spLocks noGrp="1"/>
          </p:cNvSpPr>
          <p:nvPr>
            <p:ph idx="1"/>
          </p:nvPr>
        </p:nvSpPr>
        <p:spPr/>
        <p:txBody>
          <a:bodyPr>
            <a:normAutofit/>
          </a:bodyPr>
          <a:lstStyle/>
          <a:p>
            <a:r>
              <a:rPr lang="en-US" sz="2400" dirty="0" smtClean="0"/>
              <a:t>Terrorist propaganda target many groups but their main focus tends to be:</a:t>
            </a:r>
          </a:p>
          <a:p>
            <a:pPr lvl="1"/>
            <a:r>
              <a:rPr lang="en-US" sz="2400" u="sng" dirty="0" smtClean="0"/>
              <a:t>Young single males- </a:t>
            </a:r>
            <a:r>
              <a:rPr lang="en-US" sz="2400" dirty="0" smtClean="0"/>
              <a:t>This has grown to include Americans and Europeans as well as Muslims from the Middle East.</a:t>
            </a:r>
          </a:p>
          <a:p>
            <a:pPr marL="457200" lvl="1" indent="0">
              <a:buNone/>
            </a:pPr>
            <a:endParaRPr lang="en-US" sz="2400" dirty="0" smtClean="0"/>
          </a:p>
          <a:p>
            <a:pPr lvl="1"/>
            <a:r>
              <a:rPr lang="en-US" sz="2400" u="sng" dirty="0" smtClean="0"/>
              <a:t>Wealthy Muslims- </a:t>
            </a:r>
            <a:r>
              <a:rPr lang="en-US" sz="2400" dirty="0" smtClean="0"/>
              <a:t>People willing to fund terrorists operations.</a:t>
            </a:r>
          </a:p>
          <a:p>
            <a:pPr lvl="1"/>
            <a:endParaRPr lang="en-US" sz="2400" dirty="0" smtClean="0"/>
          </a:p>
          <a:p>
            <a:pPr lvl="1"/>
            <a:r>
              <a:rPr lang="en-US" sz="2400" u="sng" dirty="0" smtClean="0"/>
              <a:t>General </a:t>
            </a:r>
            <a:r>
              <a:rPr lang="en-US" sz="2400" dirty="0" smtClean="0"/>
              <a:t>populations- Mainly middle eastern countries where there is a direct struggle for power such as Iraq or Syria.</a:t>
            </a:r>
            <a:endParaRPr lang="en-US" sz="2400" dirty="0"/>
          </a:p>
        </p:txBody>
      </p:sp>
    </p:spTree>
    <p:extLst>
      <p:ext uri="{BB962C8B-B14F-4D97-AF65-F5344CB8AC3E}">
        <p14:creationId xmlns:p14="http://schemas.microsoft.com/office/powerpoint/2010/main" val="15637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Terrorists get the message out?</a:t>
            </a:r>
            <a:endParaRPr lang="en-US" dirty="0"/>
          </a:p>
        </p:txBody>
      </p:sp>
      <p:sp>
        <p:nvSpPr>
          <p:cNvPr id="3" name="Content Placeholder 2"/>
          <p:cNvSpPr>
            <a:spLocks noGrp="1"/>
          </p:cNvSpPr>
          <p:nvPr>
            <p:ph idx="1"/>
          </p:nvPr>
        </p:nvSpPr>
        <p:spPr/>
        <p:txBody>
          <a:bodyPr>
            <a:normAutofit/>
          </a:bodyPr>
          <a:lstStyle/>
          <a:p>
            <a:r>
              <a:rPr lang="en-US" sz="2800" dirty="0" smtClean="0"/>
              <a:t>Terrorists use many mediums to get their message out to the public.</a:t>
            </a:r>
          </a:p>
          <a:p>
            <a:pPr lvl="1"/>
            <a:r>
              <a:rPr lang="en-US" sz="2400" dirty="0" smtClean="0"/>
              <a:t>Twitter</a:t>
            </a:r>
          </a:p>
          <a:p>
            <a:pPr lvl="1"/>
            <a:r>
              <a:rPr lang="en-US" sz="2400" dirty="0" smtClean="0"/>
              <a:t>Facebook</a:t>
            </a:r>
          </a:p>
          <a:p>
            <a:pPr lvl="1"/>
            <a:r>
              <a:rPr lang="en-US" sz="2400" dirty="0" smtClean="0"/>
              <a:t>YouTube</a:t>
            </a:r>
            <a:endParaRPr lang="en-US" sz="2400" dirty="0"/>
          </a:p>
          <a:p>
            <a:pPr lvl="1"/>
            <a:r>
              <a:rPr lang="en-US" sz="2400" dirty="0" smtClean="0"/>
              <a:t>Magazines</a:t>
            </a:r>
          </a:p>
          <a:p>
            <a:pPr lvl="1"/>
            <a:r>
              <a:rPr lang="en-US" sz="2400" dirty="0" smtClean="0"/>
              <a:t>Terrorists attacks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348" y="2711328"/>
            <a:ext cx="5680930" cy="359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8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858" y="258764"/>
            <a:ext cx="6634042" cy="29792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106" y="623943"/>
            <a:ext cx="4229719" cy="54756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210" y="3504672"/>
            <a:ext cx="5075649" cy="2594913"/>
          </a:xfrm>
          <a:prstGeom prst="rect">
            <a:avLst/>
          </a:prstGeom>
        </p:spPr>
      </p:pic>
    </p:spTree>
    <p:extLst>
      <p:ext uri="{BB962C8B-B14F-4D97-AF65-F5344CB8AC3E}">
        <p14:creationId xmlns:p14="http://schemas.microsoft.com/office/powerpoint/2010/main" val="176394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in the </a:t>
            </a:r>
            <a:r>
              <a:rPr lang="en-US" dirty="0" smtClean="0"/>
              <a:t>Propaganda kit</a:t>
            </a:r>
            <a:endParaRPr lang="en-US" dirty="0"/>
          </a:p>
        </p:txBody>
      </p:sp>
      <p:sp>
        <p:nvSpPr>
          <p:cNvPr id="3" name="Content Placeholder 2"/>
          <p:cNvSpPr>
            <a:spLocks noGrp="1"/>
          </p:cNvSpPr>
          <p:nvPr>
            <p:ph idx="1"/>
          </p:nvPr>
        </p:nvSpPr>
        <p:spPr/>
        <p:txBody>
          <a:bodyPr>
            <a:normAutofit/>
          </a:bodyPr>
          <a:lstStyle/>
          <a:p>
            <a:r>
              <a:rPr lang="en-US" sz="2400" dirty="0" smtClean="0"/>
              <a:t>Terrorists groups tend to use a plethora of the following tools in order to achieve their goal:</a:t>
            </a:r>
          </a:p>
          <a:p>
            <a:pPr lvl="1"/>
            <a:r>
              <a:rPr lang="en-US" sz="2400" u="sng" dirty="0" smtClean="0"/>
              <a:t>Demonization</a:t>
            </a:r>
            <a:r>
              <a:rPr lang="en-US" sz="2400" dirty="0" smtClean="0"/>
              <a:t>: This is used to make the enemy seem more evil than it is, such as portraying Israelis as devilish. </a:t>
            </a:r>
            <a:endParaRPr lang="en-US" sz="2400" dirty="0"/>
          </a:p>
          <a:p>
            <a:pPr lvl="1"/>
            <a:r>
              <a:rPr lang="en-US" sz="2400" u="sng" dirty="0" smtClean="0"/>
              <a:t>Martyrdom</a:t>
            </a:r>
            <a:r>
              <a:rPr lang="en-US" sz="2400" dirty="0" smtClean="0"/>
              <a:t>: Propaganda shows images promoting actions that represent martyrdom, dying in the name of Allah for the cause.</a:t>
            </a:r>
          </a:p>
          <a:p>
            <a:pPr lvl="1"/>
            <a:r>
              <a:rPr lang="en-US" sz="2400" u="sng" dirty="0" smtClean="0"/>
              <a:t>Symbolism</a:t>
            </a:r>
            <a:r>
              <a:rPr lang="en-US" sz="2400" dirty="0" smtClean="0"/>
              <a:t>: There are many different symbols used in terrorist propaganda such as doves flying symbolizing a soul passing over or flames for pain and a yearning to be reunited with Allah.</a:t>
            </a:r>
          </a:p>
          <a:p>
            <a:pPr lvl="1"/>
            <a:r>
              <a:rPr lang="en-US" sz="2400" u="sng" dirty="0" smtClean="0"/>
              <a:t>Jihadism/ Perseverance</a:t>
            </a:r>
            <a:r>
              <a:rPr lang="en-US" sz="2400" dirty="0" smtClean="0"/>
              <a:t>: This tool is used to show bravery, sacrifice and  dedication to the cause.</a:t>
            </a:r>
            <a:endParaRPr lang="en-US" sz="2400" dirty="0"/>
          </a:p>
        </p:txBody>
      </p:sp>
    </p:spTree>
    <p:extLst>
      <p:ext uri="{BB962C8B-B14F-4D97-AF65-F5344CB8AC3E}">
        <p14:creationId xmlns:p14="http://schemas.microsoft.com/office/powerpoint/2010/main" val="19853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all mean?</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Terrorism has become a significant  global concern</a:t>
            </a:r>
          </a:p>
          <a:p>
            <a:r>
              <a:rPr lang="en-US" sz="2400" dirty="0" smtClean="0"/>
              <a:t>It is part of our history in America and the world.  For our students to understand these global conflicts, it is helpful  why radical groups become involved and how they influence events. </a:t>
            </a:r>
          </a:p>
          <a:p>
            <a:r>
              <a:rPr lang="en-US" sz="2400" dirty="0" smtClean="0"/>
              <a:t>As terrorism shifts from a handful of prominent groups to several splinter groups around the world it is important to understand how and why terrorists are able to reenergize their ranks.</a:t>
            </a:r>
          </a:p>
          <a:p>
            <a:r>
              <a:rPr lang="en-US" sz="2400" dirty="0" smtClean="0"/>
              <a:t>Additionally, as the world becomes smaller and technology becomes greater we are finding more recruits coming form nontraditional sources such as right here in America.</a:t>
            </a:r>
          </a:p>
          <a:p>
            <a:r>
              <a:rPr lang="en-US" sz="2400" dirty="0" smtClean="0"/>
              <a:t>If we can learn from their rationale, then, at the very least, we can start to have conversations about how to address the issue.</a:t>
            </a:r>
            <a:endParaRPr lang="en-US" sz="2400" dirty="0"/>
          </a:p>
        </p:txBody>
      </p:sp>
    </p:spTree>
    <p:extLst>
      <p:ext uri="{BB962C8B-B14F-4D97-AF65-F5344CB8AC3E}">
        <p14:creationId xmlns:p14="http://schemas.microsoft.com/office/powerpoint/2010/main" val="25560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a Terrorist propaganda Poster </a:t>
            </a:r>
            <a:endParaRPr lang="en-US" dirty="0"/>
          </a:p>
        </p:txBody>
      </p:sp>
      <p:sp>
        <p:nvSpPr>
          <p:cNvPr id="3" name="Content Placeholder 2"/>
          <p:cNvSpPr>
            <a:spLocks noGrp="1"/>
          </p:cNvSpPr>
          <p:nvPr>
            <p:ph idx="1"/>
          </p:nvPr>
        </p:nvSpPr>
        <p:spPr>
          <a:xfrm>
            <a:off x="592016" y="2098432"/>
            <a:ext cx="11060722" cy="4143700"/>
          </a:xfrm>
        </p:spPr>
        <p:txBody>
          <a:bodyPr/>
          <a:lstStyle/>
          <a:p>
            <a:r>
              <a:rPr lang="en-US" dirty="0" smtClean="0"/>
              <a:t>Resources are compiled from the Militant Imagery Project from the Combating Terrorism Center at West Point. (</a:t>
            </a:r>
            <a:r>
              <a:rPr lang="en-US" dirty="0" smtClean="0">
                <a:hlinkClick r:id="rId2"/>
              </a:rPr>
              <a:t>www.ctc.usama.edu</a:t>
            </a:r>
            <a:r>
              <a:rPr lang="en-US" dirty="0" smtClean="0"/>
              <a:t>) </a:t>
            </a:r>
          </a:p>
          <a:p>
            <a:pPr lvl="1" algn="ctr"/>
            <a:endParaRPr lang="en-US" sz="1100" i="1" dirty="0" smtClean="0"/>
          </a:p>
          <a:p>
            <a:pPr marL="457200" lvl="1" indent="0" algn="ctr">
              <a:buNone/>
            </a:pPr>
            <a:r>
              <a:rPr lang="en-US" i="1" dirty="0" smtClean="0"/>
              <a:t>“The Combating Terrorism Center is an independent, </a:t>
            </a:r>
          </a:p>
          <a:p>
            <a:pPr marL="457200" lvl="1" indent="0" algn="ctr">
              <a:buNone/>
            </a:pPr>
            <a:r>
              <a:rPr lang="en-US" i="1" dirty="0" smtClean="0"/>
              <a:t>privately funded, research and educational institution situated at West Point</a:t>
            </a:r>
          </a:p>
          <a:p>
            <a:pPr marL="457200" lvl="1" indent="0" algn="ctr">
              <a:buNone/>
            </a:pPr>
            <a:r>
              <a:rPr lang="en-US" i="1" dirty="0" smtClean="0"/>
              <a:t> that contributes to the academic body of knowledge and informs </a:t>
            </a:r>
          </a:p>
          <a:p>
            <a:pPr marL="457200" lvl="1" indent="0" algn="ctr">
              <a:buNone/>
            </a:pPr>
            <a:r>
              <a:rPr lang="en-US" i="1" dirty="0" smtClean="0"/>
              <a:t>counter terrorism policy and strategy.” </a:t>
            </a:r>
          </a:p>
          <a:p>
            <a:r>
              <a:rPr lang="en-US" dirty="0" smtClean="0"/>
              <a:t>Its role is to:</a:t>
            </a:r>
          </a:p>
          <a:p>
            <a:pPr lvl="1"/>
            <a:r>
              <a:rPr lang="en-US" dirty="0" smtClean="0"/>
              <a:t>Teach cadets on terrorism and counterterrorism</a:t>
            </a:r>
            <a:endParaRPr lang="en-US" dirty="0"/>
          </a:p>
          <a:p>
            <a:pPr lvl="1"/>
            <a:r>
              <a:rPr lang="en-US" dirty="0" smtClean="0"/>
              <a:t>Research the dynamic and evolving terrorist threat</a:t>
            </a:r>
          </a:p>
          <a:p>
            <a:pPr lvl="1"/>
            <a:r>
              <a:rPr lang="en-US" dirty="0" smtClean="0"/>
              <a:t>Advise federal, state and local governments within their counter terrorism operations.  </a:t>
            </a:r>
            <a:endParaRPr lang="en-US" dirty="0"/>
          </a:p>
        </p:txBody>
      </p:sp>
    </p:spTree>
    <p:extLst>
      <p:ext uri="{BB962C8B-B14F-4D97-AF65-F5344CB8AC3E}">
        <p14:creationId xmlns:p14="http://schemas.microsoft.com/office/powerpoint/2010/main" val="1823688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TC104033937[[fn=Vapor Trail]]</Template>
  <TotalTime>5892</TotalTime>
  <Words>870</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Vapor Trail</vt:lpstr>
      <vt:lpstr>Islamic Terrorists Propaganda </vt:lpstr>
      <vt:lpstr>What is propaganda? </vt:lpstr>
      <vt:lpstr>Objectives of terrorist Propaganda</vt:lpstr>
      <vt:lpstr>Who Do Terrorists target For Recruitment?</vt:lpstr>
      <vt:lpstr>How do Terrorists get the message out?</vt:lpstr>
      <vt:lpstr>PowerPoint Presentation</vt:lpstr>
      <vt:lpstr>Tools in the Propaganda kit</vt:lpstr>
      <vt:lpstr>What does this all mean?</vt:lpstr>
      <vt:lpstr>Analyzing a Terrorist propaganda Poster </vt:lpstr>
      <vt:lpstr>Using Art to Identify Evidence  and form claims with reasoning  in an argument</vt:lpstr>
      <vt:lpstr>Think Aloud Example: Image Commemorating JAA members Killed by Hamas  </vt:lpstr>
      <vt:lpstr>Analyze a poster </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Terrorists Propaganda</dc:title>
  <dc:creator>Fitzpatrick, Mario</dc:creator>
  <cp:lastModifiedBy>Fitzpatrick, Mario</cp:lastModifiedBy>
  <cp:revision>27</cp:revision>
  <cp:lastPrinted>2014-02-26T20:18:32Z</cp:lastPrinted>
  <dcterms:created xsi:type="dcterms:W3CDTF">2014-02-20T18:15:01Z</dcterms:created>
  <dcterms:modified xsi:type="dcterms:W3CDTF">2014-03-07T17:50:18Z</dcterms:modified>
</cp:coreProperties>
</file>