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4"/>
  </p:handoutMasterIdLst>
  <p:sldIdLst>
    <p:sldId id="256" r:id="rId2"/>
    <p:sldId id="257" r:id="rId3"/>
    <p:sldId id="264" r:id="rId4"/>
    <p:sldId id="260" r:id="rId5"/>
    <p:sldId id="261" r:id="rId6"/>
    <p:sldId id="262" r:id="rId7"/>
    <p:sldId id="266" r:id="rId8"/>
    <p:sldId id="267" r:id="rId9"/>
    <p:sldId id="258" r:id="rId10"/>
    <p:sldId id="259" r:id="rId11"/>
    <p:sldId id="263" r:id="rId12"/>
    <p:sldId id="268" r:id="rId13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71C32-5559-41DB-A0D7-802E51CCA011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1E430-7A0D-4D68-BDB6-F370B393C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95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5829-1EBA-4C4B-8CF4-D5E05E6376EA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B613A02-C4D7-456A-B75D-173F6E660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58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5829-1EBA-4C4B-8CF4-D5E05E6376EA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B613A02-C4D7-456A-B75D-173F6E660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3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5829-1EBA-4C4B-8CF4-D5E05E6376EA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B613A02-C4D7-456A-B75D-173F6E660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89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5829-1EBA-4C4B-8CF4-D5E05E6376EA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B613A02-C4D7-456A-B75D-173F6E660F9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050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5829-1EBA-4C4B-8CF4-D5E05E6376EA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B613A02-C4D7-456A-B75D-173F6E660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89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5829-1EBA-4C4B-8CF4-D5E05E6376EA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3A02-C4D7-456A-B75D-173F6E660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71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5829-1EBA-4C4B-8CF4-D5E05E6376EA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3A02-C4D7-456A-B75D-173F6E660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42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5829-1EBA-4C4B-8CF4-D5E05E6376EA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3A02-C4D7-456A-B75D-173F6E660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24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17A05829-1EBA-4C4B-8CF4-D5E05E6376EA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B613A02-C4D7-456A-B75D-173F6E660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3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5829-1EBA-4C4B-8CF4-D5E05E6376EA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3A02-C4D7-456A-B75D-173F6E660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4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5829-1EBA-4C4B-8CF4-D5E05E6376EA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B613A02-C4D7-456A-B75D-173F6E660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5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5829-1EBA-4C4B-8CF4-D5E05E6376EA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3A02-C4D7-456A-B75D-173F6E660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6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5829-1EBA-4C4B-8CF4-D5E05E6376EA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3A02-C4D7-456A-B75D-173F6E660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4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5829-1EBA-4C4B-8CF4-D5E05E6376EA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3A02-C4D7-456A-B75D-173F6E660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8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5829-1EBA-4C4B-8CF4-D5E05E6376EA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3A02-C4D7-456A-B75D-173F6E660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5829-1EBA-4C4B-8CF4-D5E05E6376EA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3A02-C4D7-456A-B75D-173F6E660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8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5829-1EBA-4C4B-8CF4-D5E05E6376EA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3A02-C4D7-456A-B75D-173F6E660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2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05829-1EBA-4C4B-8CF4-D5E05E6376EA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13A02-C4D7-456A-B75D-173F6E660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413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Quotation Mingles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Jessica Cunningham</a:t>
            </a:r>
          </a:p>
          <a:p>
            <a:r>
              <a:rPr lang="en-US" dirty="0" smtClean="0"/>
              <a:t>Galena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02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make 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Choose document/documents that you will be using for a bigger, more difficult task.  (Inquiry, close read, DBQ)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800" dirty="0" smtClean="0"/>
              <a:t>Select (wisely) excerpts with meaning.  </a:t>
            </a:r>
          </a:p>
          <a:p>
            <a:pPr lvl="1"/>
            <a:r>
              <a:rPr lang="en-US" dirty="0" smtClean="0"/>
              <a:t>Remember you are guiding your students to a greater disciplinary purpose.  Sometimes this means that you may only get 15 strips from a document.  This is why I have repeats or use multiple sources (as long as it isn’t too confusing).</a:t>
            </a:r>
          </a:p>
        </p:txBody>
      </p:sp>
    </p:spTree>
    <p:extLst>
      <p:ext uri="{BB962C8B-B14F-4D97-AF65-F5344CB8AC3E}">
        <p14:creationId xmlns:p14="http://schemas.microsoft.com/office/powerpoint/2010/main" val="314298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make sure it 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Model the verbal and auditory behaviors you want from the </a:t>
            </a:r>
            <a:r>
              <a:rPr lang="en-US" sz="2800" dirty="0" smtClean="0"/>
              <a:t>kids.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 E</a:t>
            </a:r>
            <a:r>
              <a:rPr lang="en-US" sz="2800" dirty="0" smtClean="0"/>
              <a:t>ncourage </a:t>
            </a:r>
            <a:r>
              <a:rPr lang="en-US" sz="2800" dirty="0"/>
              <a:t>the </a:t>
            </a:r>
            <a:r>
              <a:rPr lang="en-US" sz="2800" dirty="0" smtClean="0"/>
              <a:t>low-stakes mingle with your students! It’s </a:t>
            </a:r>
            <a:r>
              <a:rPr lang="en-US" sz="2800" dirty="0"/>
              <a:t>ok if </a:t>
            </a:r>
            <a:r>
              <a:rPr lang="en-US" sz="2800" dirty="0" smtClean="0"/>
              <a:t>they </a:t>
            </a:r>
            <a:r>
              <a:rPr lang="en-US" sz="2800" dirty="0"/>
              <a:t>make guesses that are wrong or are stumped by a vocab </a:t>
            </a:r>
            <a:r>
              <a:rPr lang="en-US" sz="2800" dirty="0" smtClean="0"/>
              <a:t>word.  This is a preview/predict activity.  Maybe they’ll even get help from a peer!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try!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Documents: Declaration of Independence, Declaration of Sentiments, Black Panther Party Platform</a:t>
            </a:r>
          </a:p>
          <a:p>
            <a:r>
              <a:rPr lang="en-US" dirty="0" smtClean="0"/>
              <a:t>What is your question?  Some ideas…</a:t>
            </a:r>
            <a:endParaRPr lang="en-US" dirty="0"/>
          </a:p>
          <a:p>
            <a:pPr lvl="1"/>
            <a:r>
              <a:rPr lang="en-US" dirty="0" smtClean="0"/>
              <a:t>“What are rights?”</a:t>
            </a:r>
          </a:p>
          <a:p>
            <a:pPr lvl="1"/>
            <a:r>
              <a:rPr lang="en-US" dirty="0" smtClean="0"/>
              <a:t>“Who has rights?”</a:t>
            </a:r>
          </a:p>
          <a:p>
            <a:pPr lvl="1"/>
            <a:r>
              <a:rPr lang="en-US" dirty="0" smtClean="0"/>
              <a:t>“What rights can’t be violated</a:t>
            </a:r>
            <a:r>
              <a:rPr lang="en-US" dirty="0" smtClean="0"/>
              <a:t>?”</a:t>
            </a:r>
          </a:p>
          <a:p>
            <a:pPr lvl="1"/>
            <a:r>
              <a:rPr lang="en-US" dirty="0" smtClean="0"/>
              <a:t>“What must the government provide its people?”</a:t>
            </a:r>
            <a:endParaRPr lang="en-US" dirty="0" smtClean="0"/>
          </a:p>
          <a:p>
            <a:r>
              <a:rPr lang="en-US" dirty="0" smtClean="0"/>
              <a:t>Strategically choose your snips!  </a:t>
            </a:r>
          </a:p>
          <a:p>
            <a:pPr lvl="1"/>
            <a:r>
              <a:rPr lang="en-US" dirty="0" smtClean="0"/>
              <a:t>What parts carry the important meaning you need?  </a:t>
            </a:r>
          </a:p>
          <a:p>
            <a:pPr lvl="1"/>
            <a:r>
              <a:rPr lang="en-US" dirty="0" smtClean="0"/>
              <a:t>How much of the documents will you use?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6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Quotation </a:t>
            </a:r>
            <a:r>
              <a:rPr lang="en-US" dirty="0"/>
              <a:t>M</a:t>
            </a:r>
            <a:r>
              <a:rPr lang="en-US" dirty="0" smtClean="0"/>
              <a:t>ingle?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06782"/>
            <a:ext cx="3806536" cy="2930236"/>
          </a:xfrm>
        </p:spPr>
        <p:txBody>
          <a:bodyPr>
            <a:normAutofit/>
          </a:bodyPr>
          <a:lstStyle/>
          <a:p>
            <a:r>
              <a:rPr lang="en-US" dirty="0" smtClean="0"/>
              <a:t>Break up difficult text</a:t>
            </a:r>
          </a:p>
          <a:p>
            <a:r>
              <a:rPr lang="en-US" dirty="0" smtClean="0"/>
              <a:t>Auditory and verbal rehearsal of text</a:t>
            </a:r>
          </a:p>
        </p:txBody>
      </p:sp>
      <p:pic>
        <p:nvPicPr>
          <p:cNvPr id="3074" name="Picture 2" descr="Image result for classroom ming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264" y="2204645"/>
            <a:ext cx="6785264" cy="381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61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Disciplinary Purpose: Evidence Selection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381" y="2075547"/>
            <a:ext cx="10032705" cy="6348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203422" y="1212854"/>
            <a:ext cx="1952625" cy="472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676676" y="3059801"/>
            <a:ext cx="2771516" cy="34661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183698" y="3327087"/>
            <a:ext cx="1992075" cy="40758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60000">
            <a:off x="806990" y="2699967"/>
            <a:ext cx="2559247" cy="384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9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127" y="2274528"/>
            <a:ext cx="4754124" cy="2432554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You will get a strip of paper.  Read it to yourself and put it in your own words in your head.  Sit quietly when you finish.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Image result for student reading a strip of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482" y="2556164"/>
            <a:ext cx="2660073" cy="354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61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Mingle!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You will get up and “mingle” with your classmates.  </a:t>
            </a:r>
          </a:p>
          <a:p>
            <a:pPr lvl="1"/>
            <a:r>
              <a:rPr lang="en-US" dirty="0" smtClean="0"/>
              <a:t>Find another student and read your strip </a:t>
            </a:r>
            <a:r>
              <a:rPr lang="en-US" b="1" dirty="0" smtClean="0"/>
              <a:t>aloud</a:t>
            </a:r>
            <a:r>
              <a:rPr lang="en-US" dirty="0" smtClean="0"/>
              <a:t> to that student. 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hare what you think it means in your own words.  </a:t>
            </a:r>
          </a:p>
          <a:p>
            <a:pPr lvl="1"/>
            <a:r>
              <a:rPr lang="en-US" dirty="0" smtClean="0"/>
              <a:t>Then your partner will do the same.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Mingle again.  After you have read your strip to 3 different students return to your seat.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61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Debrief 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 Many options!  </a:t>
            </a:r>
          </a:p>
          <a:p>
            <a:pPr lvl="1"/>
            <a:r>
              <a:rPr lang="en-US" dirty="0" smtClean="0"/>
              <a:t>Ask students to return to their seats and check in with others.  Ask students to discuss,</a:t>
            </a:r>
          </a:p>
          <a:p>
            <a:pPr lvl="2"/>
            <a:r>
              <a:rPr lang="en-US" dirty="0" smtClean="0"/>
              <a:t>“What </a:t>
            </a:r>
            <a:r>
              <a:rPr lang="en-US" dirty="0"/>
              <a:t>predictions can </a:t>
            </a:r>
            <a:r>
              <a:rPr lang="en-US" dirty="0" smtClean="0"/>
              <a:t>you </a:t>
            </a:r>
            <a:r>
              <a:rPr lang="en-US" dirty="0"/>
              <a:t>make about the source of these excerpts</a:t>
            </a:r>
            <a:r>
              <a:rPr lang="en-US" dirty="0" smtClean="0"/>
              <a:t>?” </a:t>
            </a:r>
          </a:p>
          <a:p>
            <a:pPr lvl="2"/>
            <a:r>
              <a:rPr lang="en-US" dirty="0" smtClean="0"/>
              <a:t>“What’s the bigger picture?” </a:t>
            </a:r>
          </a:p>
          <a:p>
            <a:pPr lvl="2"/>
            <a:r>
              <a:rPr lang="en-US" dirty="0" smtClean="0"/>
              <a:t>“What did you learn and how can you summarize?” </a:t>
            </a:r>
          </a:p>
          <a:p>
            <a:pPr lvl="2"/>
            <a:r>
              <a:rPr lang="en-US" dirty="0" smtClean="0"/>
              <a:t>Ask students what questions they have.  Put the question back out to the group or answer it for them.</a:t>
            </a:r>
          </a:p>
          <a:p>
            <a:r>
              <a:rPr lang="en-US" dirty="0" smtClean="0"/>
              <a:t>  Give students the full text and start the activity of your choice.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55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Disciplinary Purpose: Evidence Selection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381" y="2075547"/>
            <a:ext cx="10032705" cy="6348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Were Asian and European immigrants treated the same?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203422" y="1212854"/>
            <a:ext cx="1952625" cy="472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676676" y="3059801"/>
            <a:ext cx="2771516" cy="34661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183698" y="3327087"/>
            <a:ext cx="1992075" cy="40758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60000">
            <a:off x="806990" y="2699967"/>
            <a:ext cx="2559247" cy="384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Disciplinary Purpose: Evidence and Analysis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353036" y="2084313"/>
            <a:ext cx="4594861" cy="46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6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I use quotation mingles?</a:t>
            </a:r>
            <a:endParaRPr lang="en-US" dirty="0"/>
          </a:p>
        </p:txBody>
      </p:sp>
      <p:pic>
        <p:nvPicPr>
          <p:cNvPr id="1032" name="Picture 8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63" y="2279757"/>
            <a:ext cx="4669993" cy="393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0321" y="2713494"/>
            <a:ext cx="486294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To pique student interest!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Help all students begin to create context and aid retention by making predictions!</a:t>
            </a:r>
          </a:p>
          <a:p>
            <a:endParaRPr lang="en-US" sz="32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9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2094</TotalTime>
  <Words>472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Trebuchet MS</vt:lpstr>
      <vt:lpstr>Berlin</vt:lpstr>
      <vt:lpstr>Quotation Mingles</vt:lpstr>
      <vt:lpstr>What is a Quotation Mingle?</vt:lpstr>
      <vt:lpstr>Disciplinary Purpose: Evidence Selection </vt:lpstr>
      <vt:lpstr>Quotation</vt:lpstr>
      <vt:lpstr>Mingle!</vt:lpstr>
      <vt:lpstr>Debrief   </vt:lpstr>
      <vt:lpstr>Disciplinary Purpose: Evidence Selection </vt:lpstr>
      <vt:lpstr>Disciplinary Purpose: Evidence and Analysis</vt:lpstr>
      <vt:lpstr>Why should I use quotation mingles?</vt:lpstr>
      <vt:lpstr>How do I make one?</vt:lpstr>
      <vt:lpstr>How do I make sure it works?</vt:lpstr>
      <vt:lpstr>You try!</vt:lpstr>
    </vt:vector>
  </TitlesOfParts>
  <Company>Washoe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Quotation Mingles</dc:title>
  <dc:creator>Cunningham, Jessica</dc:creator>
  <cp:lastModifiedBy>Cunningham, Jessica</cp:lastModifiedBy>
  <cp:revision>25</cp:revision>
  <cp:lastPrinted>2018-01-30T22:50:49Z</cp:lastPrinted>
  <dcterms:created xsi:type="dcterms:W3CDTF">2018-01-16T22:36:07Z</dcterms:created>
  <dcterms:modified xsi:type="dcterms:W3CDTF">2018-01-30T22:53:02Z</dcterms:modified>
</cp:coreProperties>
</file>