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75" r:id="rId9"/>
    <p:sldId id="270" r:id="rId10"/>
    <p:sldId id="261" r:id="rId11"/>
    <p:sldId id="277" r:id="rId12"/>
    <p:sldId id="276" r:id="rId13"/>
    <p:sldId id="263" r:id="rId14"/>
    <p:sldId id="274" r:id="rId15"/>
    <p:sldId id="279" r:id="rId16"/>
    <p:sldId id="262" r:id="rId17"/>
    <p:sldId id="278" r:id="rId18"/>
    <p:sldId id="268" r:id="rId19"/>
    <p:sldId id="280" r:id="rId20"/>
    <p:sldId id="272" r:id="rId21"/>
    <p:sldId id="273" r:id="rId22"/>
    <p:sldId id="271" r:id="rId23"/>
    <p:sldId id="266" r:id="rId24"/>
    <p:sldId id="26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-28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FySmS9_y_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l-online.org/" TargetMode="External"/><Relationship Id="rId4" Type="http://schemas.openxmlformats.org/officeDocument/2006/relationships/hyperlink" Target="http://www.edutopia.org/" TargetMode="External"/><Relationship Id="rId5" Type="http://schemas.openxmlformats.org/officeDocument/2006/relationships/hyperlink" Target="http://www.hightechhigh.org/dc/Projects.php" TargetMode="External"/><Relationship Id="rId6" Type="http://schemas.openxmlformats.org/officeDocument/2006/relationships/hyperlink" Target="http://www.envisionprojects.org/" TargetMode="External"/><Relationship Id="rId7" Type="http://schemas.openxmlformats.org/officeDocument/2006/relationships/hyperlink" Target="http://www.wested.org/pblnet/exemplary_projects.html" TargetMode="External"/><Relationship Id="rId8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e.org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topia.org/practice/wildwood-inquiry-based-learning-developing-student-driven-questions" TargetMode="Externa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706" y="2023153"/>
            <a:ext cx="9829594" cy="2098226"/>
          </a:xfrm>
        </p:spPr>
        <p:txBody>
          <a:bodyPr/>
          <a:lstStyle/>
          <a:p>
            <a:r>
              <a:rPr lang="en-US" sz="6600" dirty="0" smtClean="0">
                <a:latin typeface="Berlin Sans FB" panose="020E0602020502020306" pitchFamily="34" charset="0"/>
              </a:rPr>
              <a:t>Project-Based Learning &amp; </a:t>
            </a:r>
            <a:br>
              <a:rPr lang="en-US" sz="6600" dirty="0" smtClean="0">
                <a:latin typeface="Berlin Sans FB" panose="020E0602020502020306" pitchFamily="34" charset="0"/>
              </a:rPr>
            </a:br>
            <a:r>
              <a:rPr lang="en-US" sz="6600" dirty="0" smtClean="0">
                <a:latin typeface="Berlin Sans FB" panose="020E0602020502020306" pitchFamily="34" charset="0"/>
              </a:rPr>
              <a:t>Skill Building</a:t>
            </a:r>
            <a:endParaRPr lang="en-US" sz="66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706" y="5010379"/>
            <a:ext cx="6831673" cy="153012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Kelly Rubero – English </a:t>
            </a:r>
          </a:p>
          <a:p>
            <a:pPr algn="l"/>
            <a:r>
              <a:rPr lang="en-US" dirty="0" smtClean="0"/>
              <a:t>Jamie Thomsen – Social Studies </a:t>
            </a:r>
          </a:p>
          <a:p>
            <a:pPr algn="l"/>
            <a:r>
              <a:rPr lang="en-US" dirty="0" smtClean="0"/>
              <a:t>Kendyl Depoali Middle School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March 5, 2016 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599" y="3795030"/>
            <a:ext cx="1792969" cy="17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473200"/>
            <a:ext cx="9612971" cy="1702997"/>
          </a:xfrm>
        </p:spPr>
        <p:txBody>
          <a:bodyPr/>
          <a:lstStyle/>
          <a:p>
            <a:r>
              <a:rPr lang="en-US" dirty="0" smtClean="0"/>
              <a:t>Voice and Choice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457628"/>
            <a:ext cx="9612971" cy="1143324"/>
          </a:xfrm>
        </p:spPr>
        <p:txBody>
          <a:bodyPr/>
          <a:lstStyle/>
          <a:p>
            <a:pPr algn="l"/>
            <a:r>
              <a:rPr lang="en-US" dirty="0" smtClean="0"/>
              <a:t>“…teachers should design projects with the extent of student choice that fits their own style and students.”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Voice and Choice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2300"/>
            <a:ext cx="9601200" cy="4305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Incorporates Best PBL Practices: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have opportunities to express “voice and choice” on important matters (the topics to study, questions asked, text and resources used, products created, use of time, and organization of tasks).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have opportunities to take significant responsibility and work independently from the teacher.</a:t>
            </a:r>
          </a:p>
          <a:p>
            <a:pPr marL="0" indent="0">
              <a:buNone/>
            </a:pPr>
            <a:r>
              <a:rPr lang="en-US" sz="2400" b="1" dirty="0" smtClean="0"/>
              <a:t>Needs Further Development: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are given limited opportunities to express “voice and choice,” generally with less important matters (deciding how to divide tasks within a team or which website to use for research).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are expected to work independently from the teacher to some extent, although they have the skills and desire to do even more on their 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2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95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What does PBL look like?</a:t>
            </a:r>
            <a:endParaRPr lang="en-US" sz="67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84400"/>
            <a:ext cx="9918700" cy="35814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www.youtube.com/watch?v=dFySmS9_y_0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Post-viewing: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What hands-on activities and investigations do you see?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What voice and choice opportunities and benefits do you see?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role of the teacher in the previewed scenes?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4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Cross-curricular Project ideas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PBL at Depoali MS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Radio Dramas: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Driving Question: How can we create an entertaining radio drama production modeled after the golden age of radio?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Voice &amp; Choice: create their own scripts, apply for their role, design their own sound effects, select music that is appropriate for their drama,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Reflection &amp; Feedback:  daily “time logs,” a mid-project reflection, group conferences with the teacher, a final peer and self evaluation,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897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Berlin Sans FB" panose="020E0602020502020306" pitchFamily="34" charset="0"/>
              </a:rPr>
              <a:t>PBL at Depoali 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WWII team PBL: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Driving Question: How can we learn from the past events surrounding WWII to better participate in the present and to help influence the future? Why should we never forget?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Voice &amp; Choice: create a museum, select their focus area, design an impactful experience for the museum “visitors,” make connections among literature, art, history, and science,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Reflection &amp; Feedback: </a:t>
            </a:r>
            <a:r>
              <a:rPr lang="en-US" sz="2400" dirty="0"/>
              <a:t>daily “time logs,” a mid-project reflection, group conferences with the teacher, a final peer and self evaluation, </a:t>
            </a:r>
            <a:r>
              <a:rPr lang="en-US" sz="2400" dirty="0" smtClean="0"/>
              <a:t>critical friends and tour guide sheet for feedback, etc.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391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revision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4" y="4495728"/>
            <a:ext cx="9612971" cy="1143324"/>
          </a:xfrm>
        </p:spPr>
        <p:txBody>
          <a:bodyPr/>
          <a:lstStyle/>
          <a:p>
            <a:pPr algn="l"/>
            <a:r>
              <a:rPr lang="en-US" dirty="0" smtClean="0"/>
              <a:t>“Students need to learn that most people’s first attempts don’t result in high quality and that revision is a frequent feature of real-world work.”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8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Quick Write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Think about projects that you do or would like to do in your classroom. Make a list of those projects.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Now, think about the 8 Essentials of PBL and write down some ideas for how you could take a typical project in your classroom and make it PBL? What changes and modifications could you make?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1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Feedback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1930398"/>
            <a:ext cx="10007600" cy="47752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Critical Friends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 smtClean="0"/>
              <a:t>“I like…”  </a:t>
            </a:r>
            <a:r>
              <a:rPr lang="en-US" sz="3000" dirty="0"/>
              <a:t>A</a:t>
            </a:r>
            <a:r>
              <a:rPr lang="en-US" sz="3000" dirty="0" smtClean="0"/>
              <a:t>udience shares what they liked (best practices, strengths); presenters listen.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 smtClean="0"/>
              <a:t>“I wonder…”  </a:t>
            </a:r>
            <a:r>
              <a:rPr lang="en-US" sz="3000" dirty="0" smtClean="0"/>
              <a:t>Audience shares concerns (lacks features or needs development); 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               presenters listen. Push their thinking while being helpful and kind.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 smtClean="0"/>
              <a:t> “I have…” </a:t>
            </a:r>
            <a:r>
              <a:rPr lang="en-US" sz="3000" i="1" dirty="0"/>
              <a:t> </a:t>
            </a:r>
            <a:r>
              <a:rPr lang="en-US" sz="3000" dirty="0" smtClean="0"/>
              <a:t>Audience shares ideas and resources for the project; presenters may respond.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dirty="0" smtClean="0"/>
              <a:t>Fish Bowl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/>
              <a:t>Each group sends a representative to the front of the room to sit in a circle to discuss the project as the class listens.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dirty="0" smtClean="0"/>
              <a:t>Think-Pair-Share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/>
              <a:t>Individuals jot down a response, share it with a partner, then contribute to a whole-class discussion. 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4" y="101699"/>
            <a:ext cx="2763452" cy="20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7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Feedback with your 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7700"/>
            <a:ext cx="9601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Critical Friends practice:</a:t>
            </a:r>
          </a:p>
          <a:p>
            <a:pPr marL="0" indent="0">
              <a:buNone/>
            </a:pPr>
            <a:r>
              <a:rPr lang="en-US" sz="2400" dirty="0" smtClean="0"/>
              <a:t>Take your Quick Write and find someone that you haven’t talked with yet today.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Person #1 shares their quick write and their ideas for changes and modifications.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Person #2 takes note of what is being shared by finishing the following stems: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 like…       I wonder…     I have…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3. Repeat the process by reversing roles.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889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Berlin Sans FB" panose="020E0602020502020306" pitchFamily="34" charset="0"/>
              </a:rPr>
              <a:t>Background</a:t>
            </a:r>
            <a:endParaRPr lang="en-US" sz="66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7089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and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teaming at Depoali</a:t>
            </a:r>
          </a:p>
          <a:p>
            <a:r>
              <a:rPr lang="en-US" sz="3200" dirty="0" smtClean="0"/>
              <a:t>Project-Based Learning expectations</a:t>
            </a:r>
          </a:p>
          <a:p>
            <a:r>
              <a:rPr lang="en-US" sz="3200" dirty="0" smtClean="0"/>
              <a:t>3-day training with Buck Institute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2984500"/>
            <a:ext cx="2094188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8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Reflection with the 4 Cs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32000"/>
            <a:ext cx="10528300" cy="3314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Critical Thinking: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 an example of a time during the project when you used good critical thinking skills.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has your thinking (about a particular issue) changed as a result of this project? What has influenced your thinking?</a:t>
            </a:r>
          </a:p>
          <a:p>
            <a:pPr marL="0" indent="0">
              <a:buNone/>
            </a:pPr>
            <a:r>
              <a:rPr lang="en-US" sz="3200" b="1" dirty="0" smtClean="0"/>
              <a:t>Collaboration: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are you making sure your team takes advantage of everyone’s talents (including yours)?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 a collaboration challenge your team has faced. How did you attempt to resolve it? What happened? What else could you try?</a:t>
            </a:r>
          </a:p>
        </p:txBody>
      </p:sp>
    </p:spTree>
    <p:extLst>
      <p:ext uri="{BB962C8B-B14F-4D97-AF65-F5344CB8AC3E}">
        <p14:creationId xmlns:p14="http://schemas.microsoft.com/office/powerpoint/2010/main" val="410441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4 C’s continued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7700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has your understanding of being a good listener changed during this project? Why?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do you want to get better at when it comes to communication?</a:t>
            </a:r>
          </a:p>
          <a:p>
            <a:pPr marL="0" indent="0">
              <a:buNone/>
            </a:pPr>
            <a:r>
              <a:rPr lang="en-US" sz="3200" b="1" dirty="0" smtClean="0"/>
              <a:t>Creativity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 a time during this project when you took a creative risk. What did that feel like? What happened as a result?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Think about something that you or your team tried during this project that didn’t work very well. How did you respond? What did you do next?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374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Reflect and Report	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00" y="1727200"/>
            <a:ext cx="104013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Content: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What did we learn?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What is your answer to the Driving Question? How did your thinking about it change during the project?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What other topics does this project make you wonder about?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How did skills and knowledge from other school subjects help answer the Driving Question, or help you do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 the work you needed to do?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What skills did you learn in the project that relate to a particular subject in school?</a:t>
            </a:r>
          </a:p>
          <a:p>
            <a:pPr marL="0" indent="0">
              <a:buNone/>
            </a:pPr>
            <a:r>
              <a:rPr lang="en-US" sz="2800" dirty="0" smtClean="0"/>
              <a:t>The Process: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Did we/you collaborate effectively? What would have made us better collaborators?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Did we/you use effective presentation skills? How could we have improved?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Did we/you use problem-solving skills? If things went wrong, what happened?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good was the quality of our work? Where can we improve?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skills do we/you need to practice some more?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526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Resources 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7700"/>
            <a:ext cx="9601200" cy="429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dirty="0" smtClean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Buck </a:t>
            </a:r>
            <a:r>
              <a:rPr lang="en-US" sz="2800" dirty="0" smtClean="0"/>
              <a:t>Institute </a:t>
            </a:r>
            <a:r>
              <a:rPr lang="en-US" sz="2800" dirty="0" smtClean="0">
                <a:hlinkClick r:id="rId2"/>
              </a:rPr>
              <a:t>http://bie.org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Buck Institute for Education and Boise State University </a:t>
            </a:r>
            <a:r>
              <a:rPr lang="en-US" sz="2800" dirty="0" smtClean="0">
                <a:hlinkClick r:id="rId3"/>
              </a:rPr>
              <a:t>http://www.pbl-online.org/</a:t>
            </a:r>
            <a:r>
              <a:rPr lang="en-US" sz="2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Edutopia</a:t>
            </a:r>
            <a:r>
              <a:rPr lang="en-US" sz="2800" dirty="0" smtClean="0"/>
              <a:t> </a:t>
            </a:r>
            <a:r>
              <a:rPr lang="en-US" sz="2800" dirty="0">
                <a:hlinkClick r:id="rId4"/>
              </a:rPr>
              <a:t>http://www.edutopia.org</a:t>
            </a:r>
            <a:r>
              <a:rPr lang="en-US" sz="2800" dirty="0" smtClean="0">
                <a:hlinkClick r:id="rId4"/>
              </a:rPr>
              <a:t>/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High Tech High School </a:t>
            </a:r>
            <a:r>
              <a:rPr lang="en-US" sz="2800" dirty="0" smtClean="0">
                <a:hlinkClick r:id="rId5"/>
              </a:rPr>
              <a:t>http://www.hightechhigh.org/dc/Projects.php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Envision Schools </a:t>
            </a:r>
            <a:r>
              <a:rPr lang="en-US" sz="2800" dirty="0" smtClean="0">
                <a:hlinkClick r:id="rId6"/>
              </a:rPr>
              <a:t>http://www.envisionprojects.org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WestEd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7"/>
              </a:rPr>
              <a:t>http://www.wested.org/pblnet/exemplary_projects.html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3" y="126945"/>
            <a:ext cx="1951037" cy="204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3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What’s Next for You? 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REFLECT: </a:t>
            </a:r>
            <a:r>
              <a:rPr lang="en-US" sz="2800" dirty="0" smtClean="0"/>
              <a:t>what are some standards that you could address in a PBL unit? What modifications could you make to a project idea that you have already taught? </a:t>
            </a:r>
          </a:p>
          <a:p>
            <a:pPr marL="0" indent="0">
              <a:buNone/>
            </a:pPr>
            <a:r>
              <a:rPr lang="en-US" sz="4000" dirty="0" smtClean="0"/>
              <a:t>TALK: </a:t>
            </a:r>
            <a:r>
              <a:rPr lang="en-US" sz="2800" dirty="0" smtClean="0"/>
              <a:t>are there other subjects that could be woven into the process?</a:t>
            </a:r>
          </a:p>
          <a:p>
            <a:pPr marL="0" indent="0">
              <a:buNone/>
            </a:pPr>
            <a:r>
              <a:rPr lang="en-US" sz="4000" dirty="0" smtClean="0"/>
              <a:t>CREATE: </a:t>
            </a:r>
            <a:r>
              <a:rPr lang="en-US" sz="2800" dirty="0" smtClean="0"/>
              <a:t>looking at the project template/planning tools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81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24" y="114300"/>
            <a:ext cx="9612971" cy="1144197"/>
          </a:xfrm>
        </p:spPr>
        <p:txBody>
          <a:bodyPr>
            <a:normAutofit/>
          </a:bodyPr>
          <a:lstStyle/>
          <a:p>
            <a:pPr algn="l"/>
            <a:r>
              <a:rPr lang="en-US" sz="6800" dirty="0" smtClean="0">
                <a:latin typeface="Berlin Sans FB" panose="020E0602020502020306" pitchFamily="34" charset="0"/>
              </a:rPr>
              <a:t>Essential Questions</a:t>
            </a:r>
            <a:endParaRPr lang="en-US" sz="6800" dirty="0">
              <a:latin typeface="Berlin Sans FB" panose="020E06020205020203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424" y="2209728"/>
            <a:ext cx="9612971" cy="34290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How can Project-Based </a:t>
            </a:r>
            <a:r>
              <a:rPr lang="en-US" sz="3200" dirty="0"/>
              <a:t>L</a:t>
            </a:r>
            <a:r>
              <a:rPr lang="en-US" sz="3200" dirty="0" smtClean="0"/>
              <a:t>earning allow for a path of inquiry and engagement for all students?</a:t>
            </a:r>
          </a:p>
          <a:p>
            <a:pPr algn="l"/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Growth Mindset: How </a:t>
            </a:r>
            <a:r>
              <a:rPr lang="en-US" sz="3200" dirty="0"/>
              <a:t>does </a:t>
            </a:r>
            <a:r>
              <a:rPr lang="en-US" sz="3200" dirty="0" smtClean="0"/>
              <a:t>Project-Based </a:t>
            </a:r>
            <a:r>
              <a:rPr lang="en-US" sz="3200" dirty="0"/>
              <a:t>L</a:t>
            </a:r>
            <a:r>
              <a:rPr lang="en-US" sz="3200" dirty="0" smtClean="0"/>
              <a:t>earning tap into </a:t>
            </a:r>
            <a:r>
              <a:rPr lang="en-US" sz="3200" dirty="0"/>
              <a:t>students’ </a:t>
            </a:r>
            <a:r>
              <a:rPr lang="en-US" sz="3200" dirty="0" smtClean="0"/>
              <a:t>potentials and talents?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66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9568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Berlin Sans FB" panose="020E0602020502020306" pitchFamily="34" charset="0"/>
              </a:rPr>
              <a:t>Building Background: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 Essentials for Project-Based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9283700" cy="812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Read “8 Essentials for Project-Based Learning” and annotate using the following: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61096"/>
            <a:ext cx="730254" cy="73025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75" y="2981323"/>
            <a:ext cx="882650" cy="882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1" y="4788473"/>
            <a:ext cx="301460" cy="88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55825" y="3281330"/>
            <a:ext cx="894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Mark for important, vital, key, memorable, or powerful information.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5825" y="4126699"/>
            <a:ext cx="875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Mark for “Yeah, I knew that.”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101854" y="4879030"/>
            <a:ext cx="935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Mark for when you discover something new, surprising, exciting, or fun that makes you say cool, awesome, or “I want to do that!” </a:t>
            </a:r>
            <a:endParaRPr lang="en-US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79" y="5875857"/>
            <a:ext cx="880675" cy="77352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01854" y="5733798"/>
            <a:ext cx="933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Mark when you have a connection between the text and your life in the classroom and with your students.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434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Driving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483028"/>
            <a:ext cx="9612971" cy="1143324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“A good Driving Question captures the heart of the project in clear, compelling language, which gives students a sense of purpose and challenge.”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7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Driving Question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7500"/>
            <a:ext cx="9601200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www.edutopia.org/practice/wildwood-inquiry-based-learning-developing-student-driven-questions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382" y="3067050"/>
            <a:ext cx="241363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3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Driving Question Criteria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38300"/>
            <a:ext cx="9601200" cy="48895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Engaging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uses the words “I,” “we,” or “us” – not “you” or “students.”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provokes students to ask further questions, beginning the inquiry process.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is relevant, important, urgent, and otherwise interesting.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Open-ended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has several possible “right answers” and the answer is complex.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answer will be unique; it is not “Google-able” by students.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answer is complex and leads to an in-depth inquiry and higher-level thinking.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Aligned with Learning Goals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will need to learn important content and skills in order to create project products that answer the Driving Question.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33" y="1638300"/>
            <a:ext cx="1918934" cy="191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6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A Driving Question…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For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Guides project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Creates interests and/or the feeling of challenge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Reminds them “why we’re doing this today”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For Teachers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Guides planning and reframes content standards or big ideas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Captures and communicates the purpose of the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Initiates and focuses inquiry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711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" panose="020E0602020502020306" pitchFamily="34" charset="0"/>
              </a:rPr>
              <a:t>Driving Question Practice</a:t>
            </a:r>
            <a:endParaRPr lang="en-US" sz="60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31950"/>
            <a:ext cx="109601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From:</a:t>
            </a:r>
            <a:r>
              <a:rPr lang="en-US" dirty="0" smtClean="0"/>
              <a:t> What is a hero?</a:t>
            </a:r>
          </a:p>
          <a:p>
            <a:pPr marL="0" indent="0">
              <a:buNone/>
            </a:pPr>
            <a:r>
              <a:rPr lang="en-US" b="1" dirty="0" smtClean="0"/>
              <a:t>To: </a:t>
            </a:r>
            <a:r>
              <a:rPr lang="en-US" dirty="0" smtClean="0"/>
              <a:t>Who are the heroes in our community (unit, history, novel, etc.) and how can we tell their stories?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From:</a:t>
            </a:r>
            <a:r>
              <a:rPr lang="en-US" dirty="0" smtClean="0"/>
              <a:t> What were the causes of the American Revolution? </a:t>
            </a:r>
          </a:p>
          <a:p>
            <a:pPr marL="0" indent="0">
              <a:buNone/>
            </a:pPr>
            <a:r>
              <a:rPr lang="en-US" b="1" dirty="0" smtClean="0"/>
              <a:t>To: </a:t>
            </a:r>
            <a:r>
              <a:rPr lang="en-US" dirty="0" smtClean="0"/>
              <a:t>Could England have avoided the revolt of the American colonies? or Which causes of the American Revolution were most important?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From: </a:t>
            </a:r>
            <a:r>
              <a:rPr lang="en-US" dirty="0" smtClean="0"/>
              <a:t>What did the ancient Greeks contribute to the development of Western Civilization? </a:t>
            </a:r>
          </a:p>
          <a:p>
            <a:pPr marL="0" indent="0">
              <a:buNone/>
            </a:pPr>
            <a:r>
              <a:rPr lang="en-US" b="1" dirty="0" smtClean="0"/>
              <a:t>To: </a:t>
            </a:r>
            <a:r>
              <a:rPr lang="en-US" dirty="0" smtClean="0"/>
              <a:t>How did the ancient Greeks help make us who we are today?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584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1031</TotalTime>
  <Words>1590</Words>
  <Application>Microsoft Macintosh PowerPoint</Application>
  <PresentationFormat>Custom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Crop</vt:lpstr>
      <vt:lpstr>Project-Based Learning &amp;  Skill Building</vt:lpstr>
      <vt:lpstr>Background</vt:lpstr>
      <vt:lpstr>Essential Questions</vt:lpstr>
      <vt:lpstr>Building Background: 8 Essentials for Project-Based Learning</vt:lpstr>
      <vt:lpstr>Crafting Driving Questions</vt:lpstr>
      <vt:lpstr>Driving Question</vt:lpstr>
      <vt:lpstr>Driving Question Criteria</vt:lpstr>
      <vt:lpstr>A Driving Question…</vt:lpstr>
      <vt:lpstr>Driving Question Practice</vt:lpstr>
      <vt:lpstr>Voice and Choice</vt:lpstr>
      <vt:lpstr>Voice and Choice</vt:lpstr>
      <vt:lpstr>What does PBL look like?</vt:lpstr>
      <vt:lpstr>Cross-curricular Project ideas</vt:lpstr>
      <vt:lpstr>PBL at Depoali MS</vt:lpstr>
      <vt:lpstr>PBL at Depoali MS</vt:lpstr>
      <vt:lpstr>Feedback and revision</vt:lpstr>
      <vt:lpstr>Quick Write</vt:lpstr>
      <vt:lpstr>Feedback</vt:lpstr>
      <vt:lpstr>Feedback with your Quick Write</vt:lpstr>
      <vt:lpstr>Reflection with the 4 Cs</vt:lpstr>
      <vt:lpstr>4 C’s continued</vt:lpstr>
      <vt:lpstr>Reflect and Report </vt:lpstr>
      <vt:lpstr>Resources </vt:lpstr>
      <vt:lpstr>What’s Next for You? </vt:lpstr>
    </vt:vector>
  </TitlesOfParts>
  <Company>Washoe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Project-Based Learning &amp;  Skill Building</dc:title>
  <dc:creator>Rubero, Kelly</dc:creator>
  <cp:lastModifiedBy>shaw</cp:lastModifiedBy>
  <cp:revision>41</cp:revision>
  <dcterms:created xsi:type="dcterms:W3CDTF">2016-02-12T15:11:08Z</dcterms:created>
  <dcterms:modified xsi:type="dcterms:W3CDTF">2016-03-02T03:36:32Z</dcterms:modified>
</cp:coreProperties>
</file>