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58" r:id="rId3"/>
    <p:sldId id="257" r:id="rId4"/>
    <p:sldId id="259" r:id="rId5"/>
    <p:sldId id="272" r:id="rId6"/>
    <p:sldId id="273" r:id="rId7"/>
    <p:sldId id="274" r:id="rId8"/>
    <p:sldId id="275" r:id="rId9"/>
    <p:sldId id="276" r:id="rId10"/>
    <p:sldId id="278" r:id="rId11"/>
    <p:sldId id="277" r:id="rId12"/>
    <p:sldId id="288" r:id="rId13"/>
    <p:sldId id="291" r:id="rId14"/>
    <p:sldId id="279" r:id="rId15"/>
    <p:sldId id="280" r:id="rId16"/>
    <p:sldId id="281" r:id="rId17"/>
    <p:sldId id="283" r:id="rId18"/>
    <p:sldId id="267" r:id="rId19"/>
    <p:sldId id="289" r:id="rId20"/>
    <p:sldId id="264" r:id="rId21"/>
    <p:sldId id="260" r:id="rId22"/>
    <p:sldId id="265" r:id="rId23"/>
    <p:sldId id="290" r:id="rId24"/>
    <p:sldId id="285" r:id="rId25"/>
    <p:sldId id="286" r:id="rId26"/>
    <p:sldId id="287" r:id="rId27"/>
    <p:sldId id="29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74AD78-B94A-4ECD-9996-BDC07F6A8C91}" type="datetimeFigureOut">
              <a:rPr lang="en-US" smtClean="0"/>
              <a:t>2/20/2020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57215D-F798-4D78-9A05-0614E85E8C36}" type="slidenum">
              <a:rPr lang="en-US" smtClean="0"/>
              <a:t>‹#›</a:t>
            </a:fld>
            <a:endParaRPr lang="en-US"/>
          </a:p>
        </p:txBody>
      </p:sp>
    </p:spTree>
    <p:extLst>
      <p:ext uri="{BB962C8B-B14F-4D97-AF65-F5344CB8AC3E}">
        <p14:creationId xmlns:p14="http://schemas.microsoft.com/office/powerpoint/2010/main" val="3326982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8B7E7B-6B8B-424C-8291-BDDB9B8736F0}" type="datetimeFigureOut">
              <a:rPr lang="en-US" smtClean="0"/>
              <a:t>2/20/2020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4E5E87-3D2A-4F13-9754-2B22FBA0F595}" type="slidenum">
              <a:rPr lang="en-US" smtClean="0"/>
              <a:t>‹#›</a:t>
            </a:fld>
            <a:endParaRPr lang="en-US"/>
          </a:p>
        </p:txBody>
      </p:sp>
    </p:spTree>
    <p:extLst>
      <p:ext uri="{BB962C8B-B14F-4D97-AF65-F5344CB8AC3E}">
        <p14:creationId xmlns:p14="http://schemas.microsoft.com/office/powerpoint/2010/main" val="16678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4E5E87-3D2A-4F13-9754-2B22FBA0F595}" type="slidenum">
              <a:rPr lang="en-US" smtClean="0"/>
              <a:t>3</a:t>
            </a:fld>
            <a:endParaRPr lang="en-US"/>
          </a:p>
        </p:txBody>
      </p:sp>
    </p:spTree>
    <p:extLst>
      <p:ext uri="{BB962C8B-B14F-4D97-AF65-F5344CB8AC3E}">
        <p14:creationId xmlns:p14="http://schemas.microsoft.com/office/powerpoint/2010/main" val="24134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suffrage100nv.org/suffragist-biographies/felice-coh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uffrage100nv.org/suffragist-biographies/bird-may-wilson/"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suffrage100nv.org/suffragist-biographies/sadie-dotson-hurst/"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suffrage100nv.org/suffragist-biographies/marjorie-moore-brow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uffrage100nv.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vadawome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vadawomen.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nevadawomen.org/research-center/"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nevadawomen.org/research-center/letters-from-nevadas-daught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nvlegacy.nevadawome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dmvnv.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nevadawomen.org/events/make-your-place-in-nevadas-history/"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vadawomen.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evadawomen.org/the-projec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suffrage100nv.org/about/suffrage-timeline" TargetMode="External"/><Relationship Id="rId2" Type="http://schemas.openxmlformats.org/officeDocument/2006/relationships/hyperlink" Target="https://suffrage100nv.or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suffrage100nv.org/about/suffragist-biograph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suffrage100nv.org/suffragist-biographies/anne-henrietta-marti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suffrage100nv.org/suffragist-biographies/helen-ann-nellie-mckenzie-lovelock-bonnifield/"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suffrage100nv.org/suffragist-biographies/frances-slaven-williamso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0" y="31383"/>
            <a:ext cx="10354614" cy="1774301"/>
          </a:xfrm>
        </p:spPr>
        <p:txBody>
          <a:bodyPr>
            <a:normAutofit fontScale="90000"/>
          </a:bodyPr>
          <a:lstStyle/>
          <a:p>
            <a:r>
              <a:rPr lang="en-US" sz="4400" dirty="0" smtClean="0"/>
              <a:t>Empowering Women Voters: Celebrating the Centennial of Women’s Suffrage</a:t>
            </a:r>
            <a:endParaRPr lang="en-US" sz="4400" dirty="0"/>
          </a:p>
        </p:txBody>
      </p:sp>
      <p:sp>
        <p:nvSpPr>
          <p:cNvPr id="3" name="Subtitle 2"/>
          <p:cNvSpPr>
            <a:spLocks noGrp="1"/>
          </p:cNvSpPr>
          <p:nvPr>
            <p:ph type="subTitle" idx="1"/>
          </p:nvPr>
        </p:nvSpPr>
        <p:spPr>
          <a:xfrm>
            <a:off x="2589213" y="5202382"/>
            <a:ext cx="8915399" cy="1126283"/>
          </a:xfrm>
        </p:spPr>
        <p:txBody>
          <a:bodyPr>
            <a:normAutofit lnSpcReduction="10000"/>
          </a:bodyPr>
          <a:lstStyle/>
          <a:p>
            <a:r>
              <a:rPr lang="en-US" sz="3200" dirty="0" smtClean="0"/>
              <a:t>Presenters: Patti Bernard, Sue Davis </a:t>
            </a:r>
          </a:p>
          <a:p>
            <a:r>
              <a:rPr lang="en-US" sz="3200" dirty="0" smtClean="0"/>
              <a:t>Nevada Women’s History Project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181" y="1805684"/>
            <a:ext cx="4109480" cy="3223120"/>
          </a:xfrm>
          <a:prstGeom prst="rect">
            <a:avLst/>
          </a:prstGeom>
        </p:spPr>
      </p:pic>
    </p:spTree>
    <p:extLst>
      <p:ext uri="{BB962C8B-B14F-4D97-AF65-F5344CB8AC3E}">
        <p14:creationId xmlns:p14="http://schemas.microsoft.com/office/powerpoint/2010/main" val="3320880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Suffrage Wins 1909-1912</a:t>
            </a:r>
            <a:endParaRPr lang="en-US" dirty="0"/>
          </a:p>
        </p:txBody>
      </p:sp>
      <p:sp>
        <p:nvSpPr>
          <p:cNvPr id="3" name="Content Placeholder 2"/>
          <p:cNvSpPr>
            <a:spLocks noGrp="1"/>
          </p:cNvSpPr>
          <p:nvPr>
            <p:ph idx="1"/>
          </p:nvPr>
        </p:nvSpPr>
        <p:spPr>
          <a:xfrm>
            <a:off x="5782614" y="1326523"/>
            <a:ext cx="5721997" cy="5383369"/>
          </a:xfrm>
        </p:spPr>
        <p:txBody>
          <a:bodyPr>
            <a:norm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1909, Mrs. Clarence Mackay, daughter-in-law of the John Mackay, and president of the New York Equal Suffrage Association, asks Jeanne Weir to start a Nevada suffrage organization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1911, The Nevada Equal Franchise Society is organized with Margaret </a:t>
            </a:r>
            <a:r>
              <a:rPr lang="en-US" sz="1700" dirty="0" err="1">
                <a:solidFill>
                  <a:srgbClr val="000000"/>
                </a:solidFill>
                <a:latin typeface="News Gothic MT" panose="020B0502020104020203"/>
              </a:rPr>
              <a:t>Stanislawsky</a:t>
            </a:r>
            <a:r>
              <a:rPr lang="en-US" sz="1700" dirty="0">
                <a:solidFill>
                  <a:srgbClr val="000000"/>
                </a:solidFill>
                <a:latin typeface="News Gothic MT" panose="020B0502020104020203"/>
              </a:rPr>
              <a:t> as president.</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b="1" dirty="0">
                <a:solidFill>
                  <a:srgbClr val="000000"/>
                </a:solidFill>
                <a:latin typeface="News Gothic MT" panose="020B0502020104020203"/>
                <a:hlinkClick r:id="rId2"/>
              </a:rPr>
              <a:t>Felice Cohn</a:t>
            </a:r>
            <a:r>
              <a:rPr lang="en-US" sz="1700" b="1" dirty="0">
                <a:solidFill>
                  <a:srgbClr val="000000"/>
                </a:solidFill>
                <a:latin typeface="News Gothic MT" panose="020B0502020104020203"/>
              </a:rPr>
              <a:t>, Carson City attorney, drafts a suffrage resolution which PASSES both houses in the Legislature</a:t>
            </a:r>
            <a:endParaRPr lang="en-US" sz="1700" dirty="0">
              <a:solidFill>
                <a:srgbClr val="000000"/>
              </a:solidFill>
              <a:latin typeface="News Gothic MT" panose="020B0502020104020203"/>
            </a:endParaRP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1912, Margaret </a:t>
            </a:r>
            <a:r>
              <a:rPr lang="en-US" sz="1700" dirty="0" err="1">
                <a:solidFill>
                  <a:srgbClr val="000000"/>
                </a:solidFill>
                <a:latin typeface="News Gothic MT" panose="020B0502020104020203"/>
              </a:rPr>
              <a:t>Stanislawsky</a:t>
            </a:r>
            <a:r>
              <a:rPr lang="en-US" sz="1700" dirty="0">
                <a:solidFill>
                  <a:srgbClr val="000000"/>
                </a:solidFill>
                <a:latin typeface="News Gothic MT" panose="020B0502020104020203"/>
              </a:rPr>
              <a:t> moves to California and Anne Henrietta Martin becomes president of the Nevada Equal Franchise Society</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Many Nevada suffragists are also members of the Women’s Christian Temperance Union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endParaRPr lang="en-US" sz="1700" dirty="0">
              <a:solidFill>
                <a:srgbClr val="000000"/>
              </a:solidFill>
              <a:latin typeface="News Gothic MT" panose="020B0502020104020203"/>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7" y="1905000"/>
            <a:ext cx="5233410" cy="3533104"/>
          </a:xfrm>
          <a:prstGeom prst="rect">
            <a:avLst/>
          </a:prstGeom>
        </p:spPr>
      </p:pic>
    </p:spTree>
    <p:extLst>
      <p:ext uri="{BB962C8B-B14F-4D97-AF65-F5344CB8AC3E}">
        <p14:creationId xmlns:p14="http://schemas.microsoft.com/office/powerpoint/2010/main" val="116231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text, book&#10;&#10;Description automatically generated">
            <a:extLst>
              <a:ext uri="{FF2B5EF4-FFF2-40B4-BE49-F238E27FC236}">
                <a16:creationId xmlns:a16="http://schemas.microsoft.com/office/drawing/2014/main" xmlns="" id="{9AA657B6-18DE-42AB-BEFD-AF382301C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032" y="837127"/>
            <a:ext cx="8357651" cy="4988921"/>
          </a:xfrm>
          <a:prstGeom prst="rect">
            <a:avLst/>
          </a:prstGeom>
        </p:spPr>
      </p:pic>
    </p:spTree>
    <p:extLst>
      <p:ext uri="{BB962C8B-B14F-4D97-AF65-F5344CB8AC3E}">
        <p14:creationId xmlns:p14="http://schemas.microsoft.com/office/powerpoint/2010/main" val="106724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344" y="311693"/>
            <a:ext cx="8628845" cy="6574800"/>
          </a:xfrm>
          <a:prstGeom prst="rect">
            <a:avLst/>
          </a:prstGeom>
        </p:spPr>
      </p:pic>
    </p:spTree>
    <p:extLst>
      <p:ext uri="{BB962C8B-B14F-4D97-AF65-F5344CB8AC3E}">
        <p14:creationId xmlns:p14="http://schemas.microsoft.com/office/powerpoint/2010/main" val="252256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112" y="30194"/>
            <a:ext cx="5254579" cy="6827806"/>
          </a:xfrm>
          <a:prstGeom prst="rect">
            <a:avLst/>
          </a:prstGeom>
        </p:spPr>
      </p:pic>
    </p:spTree>
    <p:extLst>
      <p:ext uri="{BB962C8B-B14F-4D97-AF65-F5344CB8AC3E}">
        <p14:creationId xmlns:p14="http://schemas.microsoft.com/office/powerpoint/2010/main" val="245626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6" y="446088"/>
            <a:ext cx="4548946" cy="976312"/>
          </a:xfrm>
        </p:spPr>
        <p:txBody>
          <a:bodyPr>
            <a:noAutofit/>
          </a:bodyPr>
          <a:lstStyle/>
          <a:p>
            <a:r>
              <a:rPr lang="en-US" sz="3200" dirty="0" smtClean="0"/>
              <a:t>Suffrage Wins </a:t>
            </a:r>
            <a:br>
              <a:rPr lang="en-US" sz="3200" dirty="0" smtClean="0"/>
            </a:br>
            <a:r>
              <a:rPr lang="en-US" sz="3200" dirty="0" smtClean="0"/>
              <a:t>1912-1913</a:t>
            </a:r>
            <a:endParaRPr lang="en-US" sz="3200" dirty="0"/>
          </a:p>
        </p:txBody>
      </p:sp>
      <p:sp>
        <p:nvSpPr>
          <p:cNvPr id="3" name="Content Placeholder 2"/>
          <p:cNvSpPr>
            <a:spLocks noGrp="1"/>
          </p:cNvSpPr>
          <p:nvPr>
            <p:ph idx="1"/>
          </p:nvPr>
        </p:nvSpPr>
        <p:spPr>
          <a:xfrm>
            <a:off x="5344732" y="296214"/>
            <a:ext cx="6159880" cy="6143223"/>
          </a:xfrm>
        </p:spPr>
        <p:txBody>
          <a:bodyPr>
            <a:normAutofit fontScale="92500"/>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endParaRPr lang="en-US" dirty="0" smtClean="0">
              <a:solidFill>
                <a:srgbClr val="000000"/>
              </a:solidFill>
              <a:latin typeface="News Gothic MT" panose="020B0502020104020203"/>
            </a:endParaRP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smtClean="0">
                <a:solidFill>
                  <a:srgbClr val="000000"/>
                </a:solidFill>
                <a:latin typeface="News Gothic MT" panose="020B0502020104020203"/>
              </a:rPr>
              <a:t>1912</a:t>
            </a:r>
            <a:r>
              <a:rPr lang="en-US" sz="2000" dirty="0">
                <a:solidFill>
                  <a:srgbClr val="000000"/>
                </a:solidFill>
                <a:latin typeface="News Gothic MT" panose="020B0502020104020203"/>
              </a:rPr>
              <a:t>, </a:t>
            </a:r>
            <a:r>
              <a:rPr lang="en-US" sz="2000" b="1" dirty="0">
                <a:solidFill>
                  <a:srgbClr val="000000"/>
                </a:solidFill>
                <a:latin typeface="News Gothic MT" panose="020B0502020104020203"/>
                <a:hlinkClick r:id="rId2"/>
              </a:rPr>
              <a:t>Bird Wilson</a:t>
            </a:r>
            <a:r>
              <a:rPr lang="en-US" sz="2000" b="1" dirty="0">
                <a:solidFill>
                  <a:srgbClr val="000000"/>
                </a:solidFill>
                <a:latin typeface="News Gothic MT" panose="020B0502020104020203"/>
              </a:rPr>
              <a:t>, </a:t>
            </a:r>
            <a:r>
              <a:rPr lang="en-US" sz="2000" dirty="0">
                <a:solidFill>
                  <a:srgbClr val="000000"/>
                </a:solidFill>
                <a:latin typeface="News Gothic MT" panose="020B0502020104020203"/>
              </a:rPr>
              <a:t>Goldfield attorney, writes </a:t>
            </a:r>
            <a:r>
              <a:rPr lang="en-US" sz="2000" i="1" dirty="0">
                <a:solidFill>
                  <a:srgbClr val="000000"/>
                </a:solidFill>
                <a:latin typeface="News Gothic MT" panose="020B0502020104020203"/>
              </a:rPr>
              <a:t>Women Under Nevada Laws</a:t>
            </a:r>
            <a:r>
              <a:rPr lang="en-US" sz="2000" dirty="0">
                <a:solidFill>
                  <a:srgbClr val="000000"/>
                </a:solidFill>
                <a:latin typeface="News Gothic MT" panose="020B0502020104020203"/>
              </a:rPr>
              <a:t> which </a:t>
            </a:r>
            <a:r>
              <a:rPr lang="en-US" sz="2000" dirty="0" smtClean="0">
                <a:solidFill>
                  <a:srgbClr val="000000"/>
                </a:solidFill>
                <a:latin typeface="News Gothic MT" panose="020B0502020104020203"/>
              </a:rPr>
              <a:t>is </a:t>
            </a:r>
            <a:r>
              <a:rPr lang="en-US" sz="2000" dirty="0">
                <a:solidFill>
                  <a:srgbClr val="000000"/>
                </a:solidFill>
                <a:latin typeface="News Gothic MT" panose="020B0502020104020203"/>
              </a:rPr>
              <a:t>successful at placing women rights in the public awareness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b="1" dirty="0">
                <a:solidFill>
                  <a:srgbClr val="000000"/>
                </a:solidFill>
                <a:latin typeface="News Gothic MT" panose="020B0502020104020203"/>
              </a:rPr>
              <a:t>1913, the Nevada Legislature approves the 1911 suffrage resolution! It now goes to a vote of the male electors in November 1914</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Nevada women orchestrate a suffrage campaign in rural counties knowing George Wingfield’s political machine will be anti-suffrage in the larger population areas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smtClean="0">
                <a:solidFill>
                  <a:srgbClr val="000000"/>
                </a:solidFill>
                <a:latin typeface="News Gothic MT" panose="020B0502020104020203"/>
              </a:rPr>
              <a:t>The </a:t>
            </a:r>
            <a:r>
              <a:rPr lang="en-US" dirty="0">
                <a:solidFill>
                  <a:srgbClr val="000000"/>
                </a:solidFill>
                <a:latin typeface="News Gothic MT" panose="020B0502020104020203"/>
              </a:rPr>
              <a:t>Nevada Federation of Women’s Clubs and the Twentieth Century Club are very active in civic issues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b="1" dirty="0">
                <a:solidFill>
                  <a:srgbClr val="000000"/>
                </a:solidFill>
                <a:latin typeface="News Gothic MT" panose="020B0502020104020203"/>
              </a:rPr>
              <a:t>The suffrage constitutional amendment passes in 12 of 16 counties to become law!</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900" dirty="0">
                <a:solidFill>
                  <a:srgbClr val="000000"/>
                </a:solidFill>
                <a:latin typeface="News Gothic MT" panose="020B0502020104020203"/>
              </a:rPr>
              <a:t>Suffrage fails in Eureka, </a:t>
            </a:r>
            <a:r>
              <a:rPr lang="en-US" sz="1900" dirty="0" err="1">
                <a:solidFill>
                  <a:srgbClr val="000000"/>
                </a:solidFill>
                <a:latin typeface="News Gothic MT" panose="020B0502020104020203"/>
              </a:rPr>
              <a:t>Ormsby</a:t>
            </a:r>
            <a:r>
              <a:rPr lang="en-US" sz="1900" dirty="0">
                <a:solidFill>
                  <a:srgbClr val="000000"/>
                </a:solidFill>
                <a:latin typeface="News Gothic MT" panose="020B0502020104020203"/>
              </a:rPr>
              <a:t>, </a:t>
            </a:r>
            <a:r>
              <a:rPr lang="en-US" sz="1900" dirty="0" err="1">
                <a:solidFill>
                  <a:srgbClr val="000000"/>
                </a:solidFill>
                <a:latin typeface="News Gothic MT" panose="020B0502020104020203"/>
              </a:rPr>
              <a:t>Storey</a:t>
            </a:r>
            <a:r>
              <a:rPr lang="en-US" sz="1900" dirty="0">
                <a:solidFill>
                  <a:srgbClr val="000000"/>
                </a:solidFill>
                <a:latin typeface="News Gothic MT" panose="020B0502020104020203"/>
              </a:rPr>
              <a:t> and Washoe counties</a:t>
            </a:r>
          </a:p>
          <a:p>
            <a:endParaRPr lang="en-US" dirty="0"/>
          </a:p>
        </p:txBody>
      </p:sp>
      <p:sp>
        <p:nvSpPr>
          <p:cNvPr id="12" name="Text Placeholder 11"/>
          <p:cNvSpPr>
            <a:spLocks noGrp="1"/>
          </p:cNvSpPr>
          <p:nvPr>
            <p:ph type="body" sz="half" idx="2"/>
          </p:nvPr>
        </p:nvSpPr>
        <p:spPr>
          <a:xfrm>
            <a:off x="2589212" y="2590678"/>
            <a:ext cx="1647937" cy="3063539"/>
          </a:xfrm>
        </p:spPr>
        <p:txBody>
          <a:bodyPr/>
          <a:lstStyle/>
          <a:p>
            <a:endParaRPr lang="en-US" dirty="0"/>
          </a:p>
        </p:txBody>
      </p:sp>
      <p:pic>
        <p:nvPicPr>
          <p:cNvPr id="11" name="Content Placeholder 10"/>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995450" y="1880315"/>
            <a:ext cx="4145574" cy="3773902"/>
          </a:xfrm>
        </p:spPr>
      </p:pic>
    </p:spTree>
    <p:extLst>
      <p:ext uri="{BB962C8B-B14F-4D97-AF65-F5344CB8AC3E}">
        <p14:creationId xmlns:p14="http://schemas.microsoft.com/office/powerpoint/2010/main" val="420958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49" y="240025"/>
            <a:ext cx="4829064" cy="976312"/>
          </a:xfrm>
        </p:spPr>
        <p:txBody>
          <a:bodyPr>
            <a:noAutofit/>
          </a:bodyPr>
          <a:lstStyle/>
          <a:p>
            <a:r>
              <a:rPr lang="en-US" sz="2400" b="1" dirty="0" smtClean="0"/>
              <a:t>Nevada Women Gain Elected Positions- 1914-1918</a:t>
            </a:r>
            <a:endParaRPr lang="en-US" sz="2400" b="1" dirty="0"/>
          </a:p>
        </p:txBody>
      </p:sp>
      <p:sp>
        <p:nvSpPr>
          <p:cNvPr id="3" name="Content Placeholder 2"/>
          <p:cNvSpPr>
            <a:spLocks noGrp="1"/>
          </p:cNvSpPr>
          <p:nvPr>
            <p:ph idx="1"/>
          </p:nvPr>
        </p:nvSpPr>
        <p:spPr>
          <a:xfrm>
            <a:off x="6323012" y="446088"/>
            <a:ext cx="5181600" cy="5928954"/>
          </a:xfrm>
        </p:spPr>
        <p:txBody>
          <a:bodyPr>
            <a:norm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Local suffrage organizations become civic leagues </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Statewide voter training takes place</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1915, Nevada women vote for the first time in city elections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1916, Nevada women vote for the first time in county and statewide elections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b="1" dirty="0">
                <a:solidFill>
                  <a:srgbClr val="000000"/>
                </a:solidFill>
                <a:latin typeface="News Gothic MT" panose="020B0502020104020203"/>
              </a:rPr>
              <a:t>1918 – First Nevada woman elected to the Legislature, 	</a:t>
            </a:r>
            <a:r>
              <a:rPr lang="en-US" b="1" dirty="0">
                <a:solidFill>
                  <a:srgbClr val="000000"/>
                </a:solidFill>
                <a:latin typeface="News Gothic MT" panose="020B0502020104020203"/>
                <a:hlinkClick r:id="rId2"/>
              </a:rPr>
              <a:t>Sadie Dotson Hurst</a:t>
            </a:r>
            <a:endParaRPr lang="en-US" b="1" dirty="0">
              <a:solidFill>
                <a:srgbClr val="000000"/>
              </a:solidFill>
              <a:latin typeface="News Gothic MT" panose="020B0502020104020203"/>
            </a:endParaRP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May 21,1918 – Edna Baker of Sparks was the first Nevada woman elected to a statewide office in the Board of Regents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Anne Henrietta Martin ran as an Independent for a Nevada Senate seat in 1918 and 1920</a:t>
            </a:r>
          </a:p>
          <a:p>
            <a:endParaRPr lang="en-US" dirty="0"/>
          </a:p>
        </p:txBody>
      </p:sp>
      <p:sp>
        <p:nvSpPr>
          <p:cNvPr id="4" name="Text Placeholder 3"/>
          <p:cNvSpPr>
            <a:spLocks noGrp="1"/>
          </p:cNvSpPr>
          <p:nvPr>
            <p:ph type="body" sz="half" idx="2"/>
          </p:nvPr>
        </p:nvSpPr>
        <p:spPr>
          <a:xfrm>
            <a:off x="1712890" y="1598613"/>
            <a:ext cx="4381521" cy="508552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Governor </a:t>
            </a:r>
            <a:r>
              <a:rPr lang="en-US" dirty="0"/>
              <a:t>Emmett Boyle signs the resolution for ratification of the 19th Constitution, </a:t>
            </a:r>
            <a:br>
              <a:rPr lang="en-US" dirty="0"/>
            </a:br>
            <a:r>
              <a:rPr lang="en-US" dirty="0"/>
              <a:t>Feb 7, 1920. Assemblywoman Sadie Hurst is beside the Governor.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920" y="1422400"/>
            <a:ext cx="3322751" cy="3918163"/>
          </a:xfrm>
          <a:prstGeom prst="rect">
            <a:avLst/>
          </a:prstGeom>
        </p:spPr>
      </p:pic>
    </p:spTree>
    <p:extLst>
      <p:ext uri="{BB962C8B-B14F-4D97-AF65-F5344CB8AC3E}">
        <p14:creationId xmlns:p14="http://schemas.microsoft.com/office/powerpoint/2010/main" val="205107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04" y="302138"/>
            <a:ext cx="8911687" cy="1280890"/>
          </a:xfrm>
        </p:spPr>
        <p:txBody>
          <a:bodyPr/>
          <a:lstStyle/>
          <a:p>
            <a:r>
              <a:rPr lang="en-US" dirty="0" smtClean="0"/>
              <a:t>Federal Suffrage Amendment 1920</a:t>
            </a:r>
            <a:endParaRPr lang="en-US" dirty="0"/>
          </a:p>
        </p:txBody>
      </p:sp>
      <p:sp>
        <p:nvSpPr>
          <p:cNvPr id="3" name="Rectangle 2"/>
          <p:cNvSpPr/>
          <p:nvPr/>
        </p:nvSpPr>
        <p:spPr>
          <a:xfrm>
            <a:off x="811369" y="1223493"/>
            <a:ext cx="6568225" cy="4031873"/>
          </a:xfrm>
          <a:prstGeom prst="rect">
            <a:avLst/>
          </a:prstGeom>
        </p:spPr>
        <p:txBody>
          <a:bodyPr wrap="square">
            <a:sp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a:solidFill>
                  <a:srgbClr val="000000"/>
                </a:solidFill>
                <a:latin typeface="News Gothic MT" panose="020B0502020104020203"/>
              </a:rPr>
              <a:t>1848, Seneca Falls, New York, Convention becomes the centerpiece of the women’s rights movement</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smtClean="0">
                <a:solidFill>
                  <a:srgbClr val="000000"/>
                </a:solidFill>
                <a:latin typeface="News Gothic MT" panose="020B0502020104020203"/>
              </a:rPr>
              <a:t>June </a:t>
            </a:r>
            <a:r>
              <a:rPr lang="en-US" sz="2000" dirty="0">
                <a:solidFill>
                  <a:srgbClr val="000000"/>
                </a:solidFill>
                <a:latin typeface="News Gothic MT" panose="020B0502020104020203"/>
              </a:rPr>
              <a:t>4, 1919, The U.S. Senate passes the 19</a:t>
            </a:r>
            <a:r>
              <a:rPr lang="en-US" sz="2000" baseline="30000" dirty="0">
                <a:solidFill>
                  <a:srgbClr val="000000"/>
                </a:solidFill>
                <a:latin typeface="News Gothic MT" panose="020B0502020104020203"/>
              </a:rPr>
              <a:t>th</a:t>
            </a:r>
            <a:r>
              <a:rPr lang="en-US" sz="2000" dirty="0">
                <a:solidFill>
                  <a:srgbClr val="000000"/>
                </a:solidFill>
                <a:latin typeface="News Gothic MT" panose="020B0502020104020203"/>
              </a:rPr>
              <a:t> Amendment 56 to 25</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a:solidFill>
                  <a:srgbClr val="000000"/>
                </a:solidFill>
                <a:latin typeface="News Gothic MT" panose="020B0502020104020203"/>
              </a:rPr>
              <a:t>There was no time limit set on the states to ratify the amendment, but it needed 36 </a:t>
            </a:r>
            <a:r>
              <a:rPr lang="en-US" sz="2000" dirty="0" smtClean="0">
                <a:solidFill>
                  <a:srgbClr val="000000"/>
                </a:solidFill>
                <a:latin typeface="News Gothic MT" panose="020B0502020104020203"/>
              </a:rPr>
              <a:t>states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smtClean="0">
                <a:solidFill>
                  <a:srgbClr val="000000"/>
                </a:solidFill>
                <a:latin typeface="News Gothic MT" panose="020B0502020104020203"/>
              </a:rPr>
              <a:t>Tennessee </a:t>
            </a:r>
            <a:r>
              <a:rPr lang="en-US" sz="2000" dirty="0" smtClean="0">
                <a:solidFill>
                  <a:srgbClr val="000000"/>
                </a:solidFill>
                <a:latin typeface="News Gothic MT" panose="020B0502020104020203"/>
              </a:rPr>
              <a:t>was the 36</a:t>
            </a:r>
            <a:r>
              <a:rPr lang="en-US" sz="2000" baseline="30000" dirty="0" smtClean="0">
                <a:solidFill>
                  <a:srgbClr val="000000"/>
                </a:solidFill>
                <a:latin typeface="News Gothic MT" panose="020B0502020104020203"/>
              </a:rPr>
              <a:t>th</a:t>
            </a:r>
            <a:r>
              <a:rPr lang="en-US" sz="2000" dirty="0" smtClean="0">
                <a:solidFill>
                  <a:srgbClr val="000000"/>
                </a:solidFill>
                <a:latin typeface="News Gothic MT" panose="020B0502020104020203"/>
              </a:rPr>
              <a:t> state to ratify in 1920.</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b="1" dirty="0" smtClean="0">
                <a:solidFill>
                  <a:srgbClr val="000000"/>
                </a:solidFill>
                <a:latin typeface="News Gothic MT" panose="020B0502020104020203"/>
              </a:rPr>
              <a:t>Nevada was the 28</a:t>
            </a:r>
            <a:r>
              <a:rPr lang="en-US" sz="2000" b="1" baseline="30000" dirty="0" smtClean="0">
                <a:solidFill>
                  <a:srgbClr val="000000"/>
                </a:solidFill>
                <a:latin typeface="News Gothic MT" panose="020B0502020104020203"/>
              </a:rPr>
              <a:t>th</a:t>
            </a:r>
            <a:r>
              <a:rPr lang="en-US" sz="2000" b="1" dirty="0" smtClean="0">
                <a:solidFill>
                  <a:srgbClr val="000000"/>
                </a:solidFill>
                <a:latin typeface="News Gothic MT" panose="020B0502020104020203"/>
              </a:rPr>
              <a:t> state to ratify the amendment in 1914</a:t>
            </a:r>
            <a:endParaRPr lang="en-US" sz="2000" b="1" dirty="0">
              <a:solidFill>
                <a:srgbClr val="000000"/>
              </a:solidFill>
              <a:latin typeface="News Gothic MT" panose="020B0502020104020203"/>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594" y="1583028"/>
            <a:ext cx="3634794" cy="3826099"/>
          </a:xfrm>
          <a:prstGeom prst="rect">
            <a:avLst/>
          </a:prstGeom>
        </p:spPr>
      </p:pic>
    </p:spTree>
    <p:extLst>
      <p:ext uri="{BB962C8B-B14F-4D97-AF65-F5344CB8AC3E}">
        <p14:creationId xmlns:p14="http://schemas.microsoft.com/office/powerpoint/2010/main" val="347256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Suffrage Amendment 1920</a:t>
            </a:r>
            <a:endParaRPr lang="en-US" dirty="0"/>
          </a:p>
        </p:txBody>
      </p:sp>
      <p:sp>
        <p:nvSpPr>
          <p:cNvPr id="3" name="Content Placeholder 2"/>
          <p:cNvSpPr>
            <a:spLocks noGrp="1"/>
          </p:cNvSpPr>
          <p:nvPr>
            <p:ph idx="1"/>
          </p:nvPr>
        </p:nvSpPr>
        <p:spPr>
          <a:xfrm>
            <a:off x="6078828" y="1365161"/>
            <a:ext cx="5425784" cy="5241701"/>
          </a:xfrm>
        </p:spPr>
        <p:txBody>
          <a:bodyPr>
            <a:normAutofit lnSpcReduction="10000"/>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a:solidFill>
                  <a:srgbClr val="000000"/>
                </a:solidFill>
                <a:latin typeface="News Gothic MT" panose="020B0502020104020203"/>
              </a:rPr>
              <a:t>1920, </a:t>
            </a:r>
            <a:r>
              <a:rPr lang="en-US" sz="2000" b="1" dirty="0">
                <a:solidFill>
                  <a:srgbClr val="000000"/>
                </a:solidFill>
                <a:latin typeface="News Gothic MT" panose="020B0502020104020203"/>
                <a:hlinkClick r:id="rId2"/>
              </a:rPr>
              <a:t>Marjorie Brown</a:t>
            </a:r>
            <a:r>
              <a:rPr lang="en-US" sz="2000" dirty="0">
                <a:solidFill>
                  <a:srgbClr val="000000"/>
                </a:solidFill>
                <a:latin typeface="News Gothic MT" panose="020B0502020104020203"/>
              </a:rPr>
              <a:t>, from Tonopah, Nev. travels to Hartford, Conn. </a:t>
            </a:r>
            <a:r>
              <a:rPr lang="en-US" sz="2000" dirty="0" smtClean="0">
                <a:solidFill>
                  <a:srgbClr val="000000"/>
                </a:solidFill>
                <a:latin typeface="News Gothic MT" panose="020B0502020104020203"/>
              </a:rPr>
              <a:t>to </a:t>
            </a:r>
            <a:r>
              <a:rPr lang="en-US" sz="2000" dirty="0">
                <a:solidFill>
                  <a:srgbClr val="000000"/>
                </a:solidFill>
                <a:latin typeface="News Gothic MT" panose="020B0502020104020203"/>
              </a:rPr>
              <a:t>lobby Connecticut’s governor to call a special session to ratify the 19</a:t>
            </a:r>
            <a:r>
              <a:rPr lang="en-US" sz="2000" baseline="30000" dirty="0">
                <a:solidFill>
                  <a:srgbClr val="000000"/>
                </a:solidFill>
                <a:latin typeface="News Gothic MT" panose="020B0502020104020203"/>
              </a:rPr>
              <a:t>th</a:t>
            </a:r>
            <a:r>
              <a:rPr lang="en-US" sz="2000" dirty="0">
                <a:solidFill>
                  <a:srgbClr val="000000"/>
                </a:solidFill>
                <a:latin typeface="News Gothic MT" panose="020B0502020104020203"/>
              </a:rPr>
              <a:t> Amendment. </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smtClean="0">
                <a:solidFill>
                  <a:srgbClr val="000000"/>
                </a:solidFill>
                <a:latin typeface="News Gothic MT" panose="020B0502020104020203"/>
              </a:rPr>
              <a:t>Anne </a:t>
            </a:r>
            <a:r>
              <a:rPr lang="en-US" sz="2000" dirty="0">
                <a:solidFill>
                  <a:srgbClr val="000000"/>
                </a:solidFill>
                <a:latin typeface="News Gothic MT" panose="020B0502020104020203"/>
              </a:rPr>
              <a:t>Martin returned to Washington, DC as a member of the executive committee of the National American Women Suffrage Association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2000" dirty="0">
                <a:solidFill>
                  <a:srgbClr val="000000"/>
                </a:solidFill>
                <a:latin typeface="News Gothic MT" panose="020B0502020104020203"/>
              </a:rPr>
              <a:t>Mabel Vernon drove Anne Martin around Nevada during Martin’s bid for a Nevada Senate seat. Vernon was from Washington, DC and an officer of the Congressional Union for Woman Suffrage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68" y="1789090"/>
            <a:ext cx="4522037" cy="4083676"/>
          </a:xfrm>
          <a:prstGeom prst="rect">
            <a:avLst/>
          </a:prstGeom>
        </p:spPr>
      </p:pic>
    </p:spTree>
    <p:extLst>
      <p:ext uri="{BB962C8B-B14F-4D97-AF65-F5344CB8AC3E}">
        <p14:creationId xmlns:p14="http://schemas.microsoft.com/office/powerpoint/2010/main" val="501644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hlinkClick r:id="rId2"/>
              </a:rPr>
              <a:t>Nevada  Women's Suffrage</a:t>
            </a:r>
            <a:r>
              <a:rPr lang="en-US" dirty="0" smtClean="0"/>
              <a:t/>
            </a:r>
            <a:br>
              <a:rPr lang="en-US" dirty="0" smtClean="0"/>
            </a:br>
            <a:r>
              <a:rPr lang="en-US" sz="2800" dirty="0" smtClean="0"/>
              <a:t> Website dedicated to the 100</a:t>
            </a:r>
            <a:r>
              <a:rPr lang="en-US" sz="2800" baseline="30000" dirty="0" smtClean="0"/>
              <a:t>th</a:t>
            </a:r>
            <a:r>
              <a:rPr lang="en-US" sz="2800" dirty="0" smtClean="0"/>
              <a:t> Anniversary of Suffrage in Nevada: November 4, 2014</a:t>
            </a:r>
            <a:endParaRPr lang="en-US" dirty="0"/>
          </a:p>
        </p:txBody>
      </p:sp>
      <p:sp>
        <p:nvSpPr>
          <p:cNvPr id="5" name="Content Placeholder 4"/>
          <p:cNvSpPr>
            <a:spLocks noGrp="1"/>
          </p:cNvSpPr>
          <p:nvPr>
            <p:ph sz="half" idx="1"/>
          </p:nvPr>
        </p:nvSpPr>
        <p:spPr/>
        <p:txBody>
          <a:bodyPr/>
          <a:lstStyle/>
          <a:p>
            <a:r>
              <a:rPr lang="en-US" dirty="0" smtClean="0"/>
              <a:t>Topics</a:t>
            </a:r>
          </a:p>
          <a:p>
            <a:pPr lvl="1"/>
            <a:r>
              <a:rPr lang="en-US" dirty="0" smtClean="0"/>
              <a:t>What did the Suffrage movement do?</a:t>
            </a:r>
          </a:p>
          <a:p>
            <a:pPr lvl="1"/>
            <a:r>
              <a:rPr lang="en-US" dirty="0" smtClean="0"/>
              <a:t>Who were Nevada suffragists?</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89212" y="3915176"/>
            <a:ext cx="8915399" cy="2108392"/>
          </a:xfrm>
        </p:spPr>
      </p:pic>
    </p:spTree>
    <p:extLst>
      <p:ext uri="{BB962C8B-B14F-4D97-AF65-F5344CB8AC3E}">
        <p14:creationId xmlns:p14="http://schemas.microsoft.com/office/powerpoint/2010/main" val="56363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a:solidFill>
                  <a:srgbClr val="31B4E6">
                    <a:lumMod val="75000"/>
                  </a:srgbClr>
                </a:solidFill>
              </a:rPr>
              <a:t>Our Website</a:t>
            </a:r>
            <a:br>
              <a:rPr lang="en-US" sz="4300" dirty="0">
                <a:solidFill>
                  <a:srgbClr val="31B4E6">
                    <a:lumMod val="75000"/>
                  </a:srgbClr>
                </a:solidFill>
              </a:rPr>
            </a:br>
            <a:r>
              <a:rPr lang="en-US" sz="4300" dirty="0">
                <a:solidFill>
                  <a:srgbClr val="31B4E6">
                    <a:lumMod val="75000"/>
                  </a:srgbClr>
                </a:solidFill>
                <a:hlinkClick r:id="rId2"/>
              </a:rPr>
              <a:t>www.nevadawomen.org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9213" y="2699965"/>
            <a:ext cx="8915400" cy="2645519"/>
          </a:xfrm>
        </p:spPr>
      </p:pic>
    </p:spTree>
    <p:extLst>
      <p:ext uri="{BB962C8B-B14F-4D97-AF65-F5344CB8AC3E}">
        <p14:creationId xmlns:p14="http://schemas.microsoft.com/office/powerpoint/2010/main" val="194981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2209242"/>
          </a:xfrm>
        </p:spPr>
        <p:txBody>
          <a:bodyPr>
            <a:normAutofit fontScale="90000"/>
          </a:bodyPr>
          <a:lstStyle/>
          <a:p>
            <a:pPr algn="ctr"/>
            <a:r>
              <a:rPr lang="en-US" sz="4800" dirty="0" smtClean="0"/>
              <a:t>Our Websites</a:t>
            </a:r>
            <a:br>
              <a:rPr lang="en-US" sz="4800" dirty="0" smtClean="0"/>
            </a:br>
            <a:r>
              <a:rPr lang="en-US" sz="4800" dirty="0" smtClean="0">
                <a:hlinkClick r:id="rId2"/>
              </a:rPr>
              <a:t>www.nevadawomen.org</a:t>
            </a:r>
            <a:r>
              <a:rPr lang="en-US" sz="4800" dirty="0"/>
              <a:t/>
            </a:r>
            <a:br>
              <a:rPr lang="en-US" sz="4800" dirty="0"/>
            </a:br>
            <a:r>
              <a:rPr lang="en-US" sz="4800" dirty="0"/>
              <a:t>https://suffrage100nv.org/</a:t>
            </a:r>
            <a:r>
              <a:rPr lang="en-US" sz="4800" dirty="0" smtClean="0"/>
              <a:t/>
            </a:r>
            <a:br>
              <a:rPr lang="en-US" sz="4800" dirty="0" smtClean="0"/>
            </a:br>
            <a:endParaRPr lang="en-US" sz="48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5" y="3640123"/>
            <a:ext cx="8915400" cy="2645519"/>
          </a:xfrm>
        </p:spPr>
      </p:pic>
    </p:spTree>
    <p:extLst>
      <p:ext uri="{BB962C8B-B14F-4D97-AF65-F5344CB8AC3E}">
        <p14:creationId xmlns:p14="http://schemas.microsoft.com/office/powerpoint/2010/main" val="1348767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Connecting to Educators</a:t>
            </a:r>
            <a:endParaRPr lang="en-US" sz="4800" dirty="0"/>
          </a:p>
        </p:txBody>
      </p:sp>
      <p:sp>
        <p:nvSpPr>
          <p:cNvPr id="3" name="Content Placeholder 2"/>
          <p:cNvSpPr>
            <a:spLocks noGrp="1"/>
          </p:cNvSpPr>
          <p:nvPr>
            <p:ph idx="1"/>
          </p:nvPr>
        </p:nvSpPr>
        <p:spPr>
          <a:xfrm>
            <a:off x="1751527" y="2133600"/>
            <a:ext cx="9753085" cy="3777622"/>
          </a:xfrm>
        </p:spPr>
        <p:txBody>
          <a:bodyPr>
            <a:normAutofit lnSpcReduction="10000"/>
          </a:bodyPr>
          <a:lstStyle/>
          <a:p>
            <a:r>
              <a:rPr lang="en-US" sz="4000" dirty="0" smtClean="0"/>
              <a:t>Website contains resources to help teach Nevada History</a:t>
            </a:r>
          </a:p>
          <a:p>
            <a:r>
              <a:rPr lang="en-US" sz="4000" dirty="0" smtClean="0"/>
              <a:t>Lesson Plans </a:t>
            </a:r>
            <a:r>
              <a:rPr lang="en-US" sz="3200" dirty="0" smtClean="0"/>
              <a:t>(To be added to webpage)</a:t>
            </a:r>
            <a:endParaRPr lang="en-US" sz="4000" dirty="0" smtClean="0"/>
          </a:p>
          <a:p>
            <a:pPr lvl="1"/>
            <a:r>
              <a:rPr lang="en-US" sz="3800" dirty="0" smtClean="0"/>
              <a:t>4</a:t>
            </a:r>
            <a:r>
              <a:rPr lang="en-US" sz="3800" baseline="30000" dirty="0" smtClean="0"/>
              <a:t>th</a:t>
            </a:r>
            <a:r>
              <a:rPr lang="en-US" sz="3800" dirty="0" smtClean="0"/>
              <a:t> Grade Lesson: </a:t>
            </a:r>
            <a:r>
              <a:rPr lang="en-US" sz="2400" dirty="0" smtClean="0"/>
              <a:t>Nevada Suffrage: What took so long? Developed by </a:t>
            </a:r>
            <a:r>
              <a:rPr lang="en-US" sz="2400" dirty="0" err="1" smtClean="0"/>
              <a:t>Jannele</a:t>
            </a:r>
            <a:r>
              <a:rPr lang="en-US" sz="2400" dirty="0" smtClean="0"/>
              <a:t> </a:t>
            </a:r>
            <a:r>
              <a:rPr lang="en-US" sz="2400" dirty="0" err="1" smtClean="0"/>
              <a:t>Mousel</a:t>
            </a:r>
            <a:endParaRPr lang="en-US" sz="2400" dirty="0" smtClean="0"/>
          </a:p>
          <a:p>
            <a:pPr lvl="1"/>
            <a:r>
              <a:rPr lang="en-US" sz="3800" dirty="0" smtClean="0"/>
              <a:t>7</a:t>
            </a:r>
            <a:r>
              <a:rPr lang="en-US" sz="3800" baseline="30000" dirty="0" smtClean="0"/>
              <a:t>th</a:t>
            </a:r>
            <a:r>
              <a:rPr lang="en-US" sz="3800" dirty="0" smtClean="0"/>
              <a:t> Grade Lesson: </a:t>
            </a:r>
            <a:r>
              <a:rPr lang="en-US" sz="2200" dirty="0" smtClean="0"/>
              <a:t>Developed by Marcia </a:t>
            </a:r>
            <a:r>
              <a:rPr lang="en-US" sz="2200" dirty="0" err="1" smtClean="0"/>
              <a:t>Motter</a:t>
            </a:r>
            <a:endParaRPr lang="en-US" sz="2200" dirty="0"/>
          </a:p>
        </p:txBody>
      </p:sp>
    </p:spTree>
    <p:extLst>
      <p:ext uri="{BB962C8B-B14F-4D97-AF65-F5344CB8AC3E}">
        <p14:creationId xmlns:p14="http://schemas.microsoft.com/office/powerpoint/2010/main" val="1710206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742" y="515156"/>
            <a:ext cx="8911687" cy="1094704"/>
          </a:xfrm>
        </p:spPr>
        <p:txBody>
          <a:bodyPr>
            <a:normAutofit/>
          </a:bodyPr>
          <a:lstStyle/>
          <a:p>
            <a:pPr algn="ctr"/>
            <a:r>
              <a:rPr lang="en-US" sz="4400" dirty="0" smtClean="0">
                <a:hlinkClick r:id="rId2"/>
              </a:rPr>
              <a:t>Research</a:t>
            </a:r>
            <a:r>
              <a:rPr lang="en-US" sz="4400" dirty="0" smtClean="0"/>
              <a:t> Center</a:t>
            </a:r>
            <a:endParaRPr lang="en-US" sz="4400" dirty="0"/>
          </a:p>
        </p:txBody>
      </p:sp>
      <p:sp>
        <p:nvSpPr>
          <p:cNvPr id="3" name="Content Placeholder 2"/>
          <p:cNvSpPr>
            <a:spLocks noGrp="1"/>
          </p:cNvSpPr>
          <p:nvPr>
            <p:ph sz="half" idx="1"/>
          </p:nvPr>
        </p:nvSpPr>
        <p:spPr>
          <a:xfrm>
            <a:off x="1249251" y="1905000"/>
            <a:ext cx="5872765" cy="4225344"/>
          </a:xfrm>
        </p:spPr>
        <p:txBody>
          <a:bodyPr>
            <a:normAutofit fontScale="92500" lnSpcReduction="10000"/>
          </a:bodyPr>
          <a:lstStyle/>
          <a:p>
            <a:pPr>
              <a:buFont typeface="Wingdings" panose="05000000000000000000" pitchFamily="2" charset="2"/>
              <a:buChar char="q"/>
            </a:pPr>
            <a:r>
              <a:rPr lang="en-US" sz="3600" dirty="0" smtClean="0"/>
              <a:t>Nevada’s First Ladies</a:t>
            </a:r>
          </a:p>
          <a:p>
            <a:pPr>
              <a:buFont typeface="Wingdings" panose="05000000000000000000" pitchFamily="2" charset="2"/>
              <a:buChar char="q"/>
            </a:pPr>
            <a:r>
              <a:rPr lang="en-US" sz="3600" dirty="0" smtClean="0"/>
              <a:t>Biographies</a:t>
            </a:r>
          </a:p>
          <a:p>
            <a:pPr>
              <a:buFont typeface="Wingdings" panose="05000000000000000000" pitchFamily="2" charset="2"/>
              <a:buChar char="q"/>
            </a:pPr>
            <a:r>
              <a:rPr lang="en-US" sz="3600" dirty="0" smtClean="0"/>
              <a:t>Media Center</a:t>
            </a:r>
          </a:p>
          <a:p>
            <a:pPr>
              <a:buFont typeface="Wingdings" panose="05000000000000000000" pitchFamily="2" charset="2"/>
              <a:buChar char="q"/>
            </a:pPr>
            <a:r>
              <a:rPr lang="en-US" sz="3600" dirty="0" smtClean="0"/>
              <a:t>Interviews</a:t>
            </a:r>
          </a:p>
          <a:p>
            <a:pPr>
              <a:buFont typeface="Wingdings" panose="05000000000000000000" pitchFamily="2" charset="2"/>
              <a:buChar char="q"/>
            </a:pPr>
            <a:r>
              <a:rPr lang="en-US" sz="3600" dirty="0" smtClean="0"/>
              <a:t>Letters from Nevada’s Daughters</a:t>
            </a:r>
          </a:p>
          <a:p>
            <a:pPr>
              <a:buFont typeface="Wingdings" panose="05000000000000000000" pitchFamily="2" charset="2"/>
              <a:buChar char="q"/>
            </a:pPr>
            <a:r>
              <a:rPr lang="en-US" sz="3600" dirty="0" smtClean="0"/>
              <a:t>Informative Links</a:t>
            </a:r>
            <a:endParaRPr lang="en-US" sz="36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81618" y="2133600"/>
            <a:ext cx="4597122" cy="3417194"/>
          </a:xfrm>
        </p:spPr>
      </p:pic>
    </p:spTree>
    <p:extLst>
      <p:ext uri="{BB962C8B-B14F-4D97-AF65-F5344CB8AC3E}">
        <p14:creationId xmlns:p14="http://schemas.microsoft.com/office/powerpoint/2010/main" val="222471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Letters from Nevada’s Daughters</a:t>
            </a:r>
            <a:endParaRPr lang="en-US" dirty="0"/>
          </a:p>
        </p:txBody>
      </p:sp>
      <p:sp>
        <p:nvSpPr>
          <p:cNvPr id="4" name="Content Placeholder 3"/>
          <p:cNvSpPr>
            <a:spLocks noGrp="1"/>
          </p:cNvSpPr>
          <p:nvPr>
            <p:ph idx="1"/>
          </p:nvPr>
        </p:nvSpPr>
        <p:spPr>
          <a:xfrm>
            <a:off x="2589212" y="2133600"/>
            <a:ext cx="8915400" cy="4151290"/>
          </a:xfrm>
        </p:spPr>
        <p:txBody>
          <a:bodyPr>
            <a:noAutofit/>
          </a:bodyPr>
          <a:lstStyle/>
          <a:p>
            <a:r>
              <a:rPr lang="en-US" sz="3600" dirty="0"/>
              <a:t>Letters from Nevada’s Daughters is a project for Nevada women to preserve and share their family and life histories. </a:t>
            </a:r>
          </a:p>
          <a:p>
            <a:r>
              <a:rPr lang="en-US" sz="3600" dirty="0"/>
              <a:t>The project was inspired by former Congresswoman Barbara </a:t>
            </a:r>
            <a:r>
              <a:rPr lang="en-US" sz="3600" dirty="0" err="1"/>
              <a:t>Vucanovich</a:t>
            </a:r>
            <a:r>
              <a:rPr lang="en-US" sz="3600" dirty="0"/>
              <a:t>.</a:t>
            </a:r>
          </a:p>
          <a:p>
            <a:endParaRPr lang="en-US" sz="3600" dirty="0"/>
          </a:p>
        </p:txBody>
      </p:sp>
      <p:sp>
        <p:nvSpPr>
          <p:cNvPr id="3" name="Text Placeholder 2"/>
          <p:cNvSpPr>
            <a:spLocks noGrp="1"/>
          </p:cNvSpPr>
          <p:nvPr>
            <p:ph type="body" idx="4294967295"/>
          </p:nvPr>
        </p:nvSpPr>
        <p:spPr>
          <a:xfrm>
            <a:off x="1777284" y="1468193"/>
            <a:ext cx="3168203" cy="665408"/>
          </a:xfrm>
        </p:spPr>
        <p:txBody>
          <a:bodyPr>
            <a:noAutofit/>
          </a:bodyPr>
          <a:lstStyle/>
          <a:p>
            <a:r>
              <a:rPr lang="en-US" sz="3200" b="1" dirty="0" smtClean="0"/>
              <a:t>Purpose</a:t>
            </a:r>
            <a:endParaRPr lang="en-US" sz="3200" b="1" dirty="0"/>
          </a:p>
        </p:txBody>
      </p:sp>
    </p:spTree>
    <p:extLst>
      <p:ext uri="{BB962C8B-B14F-4D97-AF65-F5344CB8AC3E}">
        <p14:creationId xmlns:p14="http://schemas.microsoft.com/office/powerpoint/2010/main" val="2424085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769" y="624110"/>
            <a:ext cx="9778843" cy="2466820"/>
          </a:xfrm>
        </p:spPr>
        <p:txBody>
          <a:bodyPr>
            <a:normAutofit/>
          </a:bodyPr>
          <a:lstStyle/>
          <a:p>
            <a:pPr algn="ctr"/>
            <a:r>
              <a:rPr lang="en-US" dirty="0" smtClean="0"/>
              <a:t>NEW: </a:t>
            </a:r>
            <a:r>
              <a:rPr lang="en-US" dirty="0" smtClean="0">
                <a:hlinkClick r:id="rId2"/>
              </a:rPr>
              <a:t>Legacy</a:t>
            </a:r>
            <a:r>
              <a:rPr lang="en-US" dirty="0" smtClean="0"/>
              <a:t> Page</a:t>
            </a:r>
            <a:br>
              <a:rPr lang="en-US" dirty="0" smtClean="0"/>
            </a:br>
            <a:r>
              <a:rPr lang="en-US" sz="2800" dirty="0" smtClean="0"/>
              <a:t>Nevada </a:t>
            </a:r>
            <a:r>
              <a:rPr lang="en-US" sz="2800" dirty="0"/>
              <a:t>Women's History Project invites you to leave a legacy.</a:t>
            </a:r>
            <a:br>
              <a:rPr lang="en-US" sz="2800" dirty="0"/>
            </a:br>
            <a:r>
              <a:rPr lang="en-US" sz="2800" dirty="0"/>
              <a:t>Made Possible by </a:t>
            </a:r>
            <a:r>
              <a:rPr lang="en-US" sz="2800" dirty="0" smtClean="0"/>
              <a:t/>
            </a:r>
            <a:br>
              <a:rPr lang="en-US" sz="2800" dirty="0" smtClean="0"/>
            </a:br>
            <a:r>
              <a:rPr lang="en-US" sz="2800" b="1" dirty="0" smtClean="0"/>
              <a:t>The </a:t>
            </a:r>
            <a:r>
              <a:rPr lang="en-US" sz="2800" b="1" dirty="0"/>
              <a:t>Terry Lee Wells </a:t>
            </a:r>
            <a:r>
              <a:rPr lang="en-US" sz="2800" b="1" dirty="0" smtClean="0"/>
              <a:t>Foundation</a:t>
            </a:r>
            <a:endParaRPr lang="en-US" sz="2800" dirty="0"/>
          </a:p>
        </p:txBody>
      </p:sp>
      <p:sp>
        <p:nvSpPr>
          <p:cNvPr id="3" name="Content Placeholder 2"/>
          <p:cNvSpPr>
            <a:spLocks noGrp="1"/>
          </p:cNvSpPr>
          <p:nvPr>
            <p:ph idx="1"/>
          </p:nvPr>
        </p:nvSpPr>
        <p:spPr>
          <a:xfrm>
            <a:off x="1725769" y="3215426"/>
            <a:ext cx="5482129" cy="3777622"/>
          </a:xfrm>
        </p:spPr>
        <p:txBody>
          <a:bodyPr>
            <a:normAutofit/>
          </a:bodyPr>
          <a:lstStyle/>
          <a:p>
            <a:r>
              <a:rPr lang="en-US" sz="3200" dirty="0"/>
              <a:t>Create a webpage dedicated to a special Nevadan for only $25. Proceeds help support the NWHP and it's 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251" y="3090930"/>
            <a:ext cx="4445000" cy="3111500"/>
          </a:xfrm>
          <a:prstGeom prst="rect">
            <a:avLst/>
          </a:prstGeom>
        </p:spPr>
      </p:pic>
    </p:spTree>
    <p:extLst>
      <p:ext uri="{BB962C8B-B14F-4D97-AF65-F5344CB8AC3E}">
        <p14:creationId xmlns:p14="http://schemas.microsoft.com/office/powerpoint/2010/main" val="3572060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Nevada Women’s </a:t>
            </a:r>
            <a:r>
              <a:rPr lang="en-US" dirty="0"/>
              <a:t>S</a:t>
            </a:r>
            <a:r>
              <a:rPr lang="en-US" dirty="0" smtClean="0"/>
              <a:t>uffrage Celebration</a:t>
            </a:r>
            <a:endParaRPr lang="en-US" dirty="0"/>
          </a:p>
        </p:txBody>
      </p:sp>
      <p:sp>
        <p:nvSpPr>
          <p:cNvPr id="3" name="Content Placeholder 2"/>
          <p:cNvSpPr>
            <a:spLocks noGrp="1"/>
          </p:cNvSpPr>
          <p:nvPr>
            <p:ph idx="1"/>
          </p:nvPr>
        </p:nvSpPr>
        <p:spPr/>
        <p:txBody>
          <a:bodyPr/>
          <a:lstStyle/>
          <a:p>
            <a:pPr marL="306000" lvl="0" indent="-306000">
              <a:lnSpc>
                <a:spcPct val="120000"/>
              </a:lnSpc>
              <a:spcBef>
                <a:spcPct val="20000"/>
              </a:spcBef>
              <a:spcAft>
                <a:spcPts val="600"/>
              </a:spcAft>
              <a:buClr>
                <a:srgbClr val="85A9BD"/>
              </a:buClr>
              <a:buSzPct val="92000"/>
              <a:buFont typeface="Wingdings 2" panose="05020102010507070707" pitchFamily="18" charset="2"/>
              <a:buChar char=""/>
            </a:pPr>
            <a:r>
              <a:rPr lang="en-US" sz="2400" dirty="0">
                <a:solidFill>
                  <a:srgbClr val="000000"/>
                </a:solidFill>
                <a:latin typeface="News Gothic MT" panose="020B0502020104020203"/>
              </a:rPr>
              <a:t>The Nevada Women’s Suffrage Celebration Committee was formed under the auspices of the Nevada Commission for Women to help facilitate collaboration among organizations in Nevada that will be celebrating and commemorating the 100</a:t>
            </a:r>
            <a:r>
              <a:rPr lang="en-US" sz="2400" baseline="30000" dirty="0">
                <a:solidFill>
                  <a:srgbClr val="000000"/>
                </a:solidFill>
                <a:latin typeface="News Gothic MT" panose="020B0502020104020203"/>
              </a:rPr>
              <a:t>th</a:t>
            </a:r>
            <a:r>
              <a:rPr lang="en-US" sz="2400" dirty="0">
                <a:solidFill>
                  <a:srgbClr val="000000"/>
                </a:solidFill>
                <a:latin typeface="News Gothic MT" panose="020B0502020104020203"/>
              </a:rPr>
              <a:t> Anniversary of the 19</a:t>
            </a:r>
            <a:r>
              <a:rPr lang="en-US" sz="2400" baseline="30000" dirty="0">
                <a:solidFill>
                  <a:srgbClr val="000000"/>
                </a:solidFill>
                <a:latin typeface="News Gothic MT" panose="020B0502020104020203"/>
              </a:rPr>
              <a:t>th</a:t>
            </a:r>
            <a:r>
              <a:rPr lang="en-US" sz="2400" dirty="0">
                <a:solidFill>
                  <a:srgbClr val="000000"/>
                </a:solidFill>
                <a:latin typeface="News Gothic MT" panose="020B0502020104020203"/>
              </a:rPr>
              <a:t> Amendment. The Committee will work to educate Nevadans on the suffrage movement and the historic importance of the ratification of the 19</a:t>
            </a:r>
            <a:r>
              <a:rPr lang="en-US" sz="2400" baseline="30000" dirty="0">
                <a:solidFill>
                  <a:srgbClr val="000000"/>
                </a:solidFill>
                <a:latin typeface="News Gothic MT" panose="020B0502020104020203"/>
              </a:rPr>
              <a:t>th</a:t>
            </a:r>
            <a:r>
              <a:rPr lang="en-US" sz="2400" dirty="0">
                <a:solidFill>
                  <a:srgbClr val="000000"/>
                </a:solidFill>
                <a:latin typeface="News Gothic MT" panose="020B0502020104020203"/>
              </a:rPr>
              <a:t> Amendment.</a:t>
            </a:r>
          </a:p>
          <a:p>
            <a:endParaRPr lang="en-US" dirty="0"/>
          </a:p>
        </p:txBody>
      </p:sp>
    </p:spTree>
    <p:extLst>
      <p:ext uri="{BB962C8B-B14F-4D97-AF65-F5344CB8AC3E}">
        <p14:creationId xmlns:p14="http://schemas.microsoft.com/office/powerpoint/2010/main" val="1178759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Souvenir Suffrage License Plate</a:t>
            </a:r>
            <a:endParaRPr lang="en-US" dirty="0"/>
          </a:p>
        </p:txBody>
      </p:sp>
      <p:sp>
        <p:nvSpPr>
          <p:cNvPr id="3" name="Content Placeholder 2"/>
          <p:cNvSpPr>
            <a:spLocks noGrp="1"/>
          </p:cNvSpPr>
          <p:nvPr>
            <p:ph idx="1"/>
          </p:nvPr>
        </p:nvSpPr>
        <p:spPr/>
        <p:txBody>
          <a:bodyPr/>
          <a:lstStyle/>
          <a:p>
            <a:pPr marL="306000" lvl="0" indent="-306000">
              <a:lnSpc>
                <a:spcPct val="120000"/>
              </a:lnSpc>
              <a:spcBef>
                <a:spcPct val="20000"/>
              </a:spcBef>
              <a:spcAft>
                <a:spcPts val="600"/>
              </a:spcAft>
              <a:buClr>
                <a:srgbClr val="85A9BD"/>
              </a:buClr>
              <a:buSzPct val="92000"/>
              <a:buFont typeface="Wingdings 2" panose="05020102010507070707" pitchFamily="18" charset="2"/>
              <a:buChar char=""/>
            </a:pPr>
            <a:r>
              <a:rPr lang="en-US" sz="1500" dirty="0">
                <a:solidFill>
                  <a:srgbClr val="000000">
                    <a:lumMod val="75000"/>
                    <a:lumOff val="25000"/>
                  </a:srgbClr>
                </a:solidFill>
                <a:latin typeface="News Gothic MT" panose="020B0502020104020203"/>
              </a:rPr>
              <a:t>Purchase from Department of Motor Vehicles in person or on their website </a:t>
            </a:r>
            <a:r>
              <a:rPr lang="en-US" sz="1500" dirty="0">
                <a:solidFill>
                  <a:srgbClr val="000000">
                    <a:lumMod val="75000"/>
                    <a:lumOff val="25000"/>
                  </a:srgbClr>
                </a:solidFill>
                <a:latin typeface="News Gothic MT" panose="020B0502020104020203"/>
                <a:hlinkClick r:id="rId2"/>
              </a:rPr>
              <a:t>https://dmvnv.com</a:t>
            </a:r>
            <a:endParaRPr lang="en-US" sz="1500" dirty="0">
              <a:solidFill>
                <a:srgbClr val="000000">
                  <a:lumMod val="75000"/>
                  <a:lumOff val="25000"/>
                </a:srgbClr>
              </a:solidFill>
              <a:latin typeface="News Gothic MT" panose="020B0502020104020203"/>
            </a:endParaRPr>
          </a:p>
          <a:p>
            <a:pPr marL="306000" lvl="0" indent="-306000">
              <a:lnSpc>
                <a:spcPct val="120000"/>
              </a:lnSpc>
              <a:spcBef>
                <a:spcPct val="20000"/>
              </a:spcBef>
              <a:spcAft>
                <a:spcPts val="600"/>
              </a:spcAft>
              <a:buClr>
                <a:srgbClr val="85A9BD"/>
              </a:buClr>
              <a:buSzPct val="92000"/>
              <a:buFont typeface="Wingdings 2" panose="05020102010507070707" pitchFamily="18" charset="2"/>
              <a:buChar char=""/>
            </a:pPr>
            <a:r>
              <a:rPr lang="en-US" sz="1500" dirty="0">
                <a:solidFill>
                  <a:srgbClr val="000000">
                    <a:lumMod val="75000"/>
                    <a:lumOff val="25000"/>
                  </a:srgbClr>
                </a:solidFill>
                <a:latin typeface="News Gothic MT" panose="020B0502020104020203"/>
              </a:rPr>
              <a:t>The charitable contribution of $25 for initial issuance and $20 for renewal will help fund the Nevada Commission for Women</a:t>
            </a:r>
          </a:p>
          <a:p>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xmlns="" id="{F313FEAF-9026-4AC8-843D-3F0451308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266" r="1338" b="27572"/>
          <a:stretch/>
        </p:blipFill>
        <p:spPr>
          <a:xfrm>
            <a:off x="3228029" y="3584238"/>
            <a:ext cx="6766249" cy="3371591"/>
          </a:xfrm>
          <a:prstGeom prst="rect">
            <a:avLst/>
          </a:prstGeom>
        </p:spPr>
      </p:pic>
    </p:spTree>
    <p:extLst>
      <p:ext uri="{BB962C8B-B14F-4D97-AF65-F5344CB8AC3E}">
        <p14:creationId xmlns:p14="http://schemas.microsoft.com/office/powerpoint/2010/main" val="349286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342" y="186228"/>
            <a:ext cx="4748034" cy="1280890"/>
          </a:xfrm>
        </p:spPr>
        <p:txBody>
          <a:bodyPr/>
          <a:lstStyle/>
          <a:p>
            <a:r>
              <a:rPr lang="en-US" dirty="0" smtClean="0"/>
              <a:t>March as Living Flag</a:t>
            </a:r>
            <a:br>
              <a:rPr lang="en-US" dirty="0" smtClean="0"/>
            </a:br>
            <a:r>
              <a:rPr lang="en-US" dirty="0" smtClean="0"/>
              <a:t>Nevada Day 2020</a:t>
            </a:r>
            <a:endParaRPr lang="en-US" dirty="0"/>
          </a:p>
        </p:txBody>
      </p:sp>
      <p:sp>
        <p:nvSpPr>
          <p:cNvPr id="3" name="Content Placeholder 2"/>
          <p:cNvSpPr>
            <a:spLocks noGrp="1"/>
          </p:cNvSpPr>
          <p:nvPr>
            <p:ph idx="4294967295"/>
          </p:nvPr>
        </p:nvSpPr>
        <p:spPr>
          <a:xfrm>
            <a:off x="7010400" y="446088"/>
            <a:ext cx="5181600" cy="5414962"/>
          </a:xfrm>
        </p:spPr>
        <p:txBody>
          <a:bodyPr>
            <a:noAutofit/>
          </a:bodyPr>
          <a:lstStyle/>
          <a:p>
            <a:r>
              <a:rPr lang="en-US" sz="2000" dirty="0"/>
              <a:t>The Nevada Women’s History Project is re-enacting this 1915 Living Flag for the 2020 Nevada Day Parade.</a:t>
            </a:r>
          </a:p>
          <a:p>
            <a:endParaRPr lang="en-US" sz="2000" dirty="0"/>
          </a:p>
          <a:p>
            <a:r>
              <a:rPr lang="en-US" sz="2000" dirty="0"/>
              <a:t>We would love to have you march with us. We need 150 women to say “yes” to be a part of this parade. You must be able to walk 2 miles on a level paved surface. The garments you will wear will be provided at the parade, there may be a modest cost to cover the garments</a:t>
            </a:r>
            <a:r>
              <a:rPr lang="en-US" sz="2000" dirty="0" smtClean="0"/>
              <a:t>.</a:t>
            </a:r>
            <a:r>
              <a:rPr lang="en-US" sz="2000" dirty="0"/>
              <a:t> </a:t>
            </a:r>
          </a:p>
          <a:p>
            <a:r>
              <a:rPr lang="en-US" sz="2000" dirty="0"/>
              <a:t>Here is what we need you to do.</a:t>
            </a:r>
          </a:p>
          <a:p>
            <a:pPr lvl="0"/>
            <a:r>
              <a:rPr lang="en-US" sz="2000" dirty="0"/>
              <a:t>Sign-up on this website </a:t>
            </a:r>
            <a:r>
              <a:rPr lang="en-US" sz="2000" b="1" dirty="0">
                <a:hlinkClick r:id="rId2">
                  <a:extLst>
                    <a:ext uri="{A12FA001-AC4F-418D-AE19-62706E023703}">
                      <ahyp:hlinkClr xmlns:lc="http://schemas.openxmlformats.org/drawingml/2006/lockedCanvas" xmlns="" xmlns:ahyp="http://schemas.microsoft.com/office/drawing/2018/hyperlinkcolor" val="tx"/>
                    </a:ext>
                  </a:extLst>
                </a:hlinkClick>
              </a:rPr>
              <a:t>https://www.nevadawomen.org/events/make-your-place-in-nevadas-history/</a:t>
            </a:r>
            <a:endParaRPr lang="en-US" sz="2000" b="1" dirty="0"/>
          </a:p>
          <a:p>
            <a:endParaRPr lang="en-US" sz="2000" dirty="0"/>
          </a:p>
        </p:txBody>
      </p:sp>
      <p:pic>
        <p:nvPicPr>
          <p:cNvPr id="5" name="Picture 4" descr="A person standing in front of a crowd&#10;&#10;Description automatically generated">
            <a:extLst>
              <a:ext uri="{FF2B5EF4-FFF2-40B4-BE49-F238E27FC236}">
                <a16:creationId xmlns:a16="http://schemas.microsoft.com/office/drawing/2014/main" xmlns="" id="{46F0DE23-F4D5-4795-827D-CD36244C7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92" y="1751526"/>
            <a:ext cx="6637108" cy="3876541"/>
          </a:xfrm>
          <a:prstGeom prst="rect">
            <a:avLst/>
          </a:prstGeom>
        </p:spPr>
      </p:pic>
    </p:spTree>
    <p:extLst>
      <p:ext uri="{BB962C8B-B14F-4D97-AF65-F5344CB8AC3E}">
        <p14:creationId xmlns:p14="http://schemas.microsoft.com/office/powerpoint/2010/main" val="3282914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890" y="624110"/>
            <a:ext cx="9791721" cy="2479698"/>
          </a:xfrm>
        </p:spPr>
        <p:txBody>
          <a:bodyPr>
            <a:normAutofit fontScale="90000"/>
          </a:bodyPr>
          <a:lstStyle/>
          <a:p>
            <a:pPr algn="ctr"/>
            <a:r>
              <a:rPr lang="en-US" dirty="0" smtClean="0"/>
              <a:t>Explore Nevada Women's History Project Websites</a:t>
            </a:r>
            <a:br>
              <a:rPr lang="en-US" dirty="0" smtClean="0"/>
            </a:br>
            <a:r>
              <a:rPr lang="en-US" dirty="0">
                <a:hlinkClick r:id="rId2"/>
              </a:rPr>
              <a:t>www.nevadawomen.org</a:t>
            </a:r>
            <a:r>
              <a:rPr lang="en-US" dirty="0"/>
              <a:t/>
            </a:r>
            <a:br>
              <a:rPr lang="en-US" dirty="0"/>
            </a:br>
            <a:r>
              <a:rPr lang="en-US" dirty="0"/>
              <a:t>https://suffrage100nv.org/</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383" y="3522737"/>
            <a:ext cx="9697842" cy="2877698"/>
          </a:xfrm>
          <a:prstGeom prst="rect">
            <a:avLst/>
          </a:prstGeom>
        </p:spPr>
      </p:pic>
    </p:spTree>
    <p:extLst>
      <p:ext uri="{BB962C8B-B14F-4D97-AF65-F5344CB8AC3E}">
        <p14:creationId xmlns:p14="http://schemas.microsoft.com/office/powerpoint/2010/main" val="377914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015" y="327896"/>
            <a:ext cx="8911687" cy="1280890"/>
          </a:xfrm>
        </p:spPr>
        <p:txBody>
          <a:bodyPr>
            <a:normAutofit fontScale="90000"/>
          </a:bodyPr>
          <a:lstStyle/>
          <a:p>
            <a:pPr algn="ctr"/>
            <a:r>
              <a:rPr lang="en-US" dirty="0" smtClean="0">
                <a:hlinkClick r:id="rId3" action="ppaction://hlinksldjump"/>
              </a:rPr>
              <a:t/>
            </a:r>
            <a:br>
              <a:rPr lang="en-US" dirty="0" smtClean="0">
                <a:hlinkClick r:id="rId3" action="ppaction://hlinksldjump"/>
              </a:rPr>
            </a:br>
            <a:r>
              <a:rPr lang="en-US" sz="6000" dirty="0" smtClean="0">
                <a:hlinkClick r:id="rId4"/>
              </a:rPr>
              <a:t>The Project</a:t>
            </a:r>
            <a:endParaRPr lang="en-US" sz="6000" dirty="0">
              <a:hlinkClick r:id="rId3" action="ppaction://hlinksldjump"/>
            </a:endParaRPr>
          </a:p>
        </p:txBody>
      </p:sp>
      <p:sp>
        <p:nvSpPr>
          <p:cNvPr id="3" name="Text Placeholder 2"/>
          <p:cNvSpPr>
            <a:spLocks noGrp="1"/>
          </p:cNvSpPr>
          <p:nvPr>
            <p:ph idx="1"/>
          </p:nvPr>
        </p:nvSpPr>
        <p:spPr>
          <a:xfrm>
            <a:off x="2589212" y="2133599"/>
            <a:ext cx="8915400" cy="4009623"/>
          </a:xfrm>
        </p:spPr>
        <p:txBody>
          <a:bodyPr>
            <a:normAutofit/>
          </a:bodyPr>
          <a:lstStyle/>
          <a:p>
            <a:pPr marL="285750" indent="-285750">
              <a:buFont typeface="Arial" panose="020B0604020202020204" pitchFamily="34" charset="0"/>
              <a:buChar char="•"/>
            </a:pPr>
            <a:r>
              <a:rPr lang="en-US" sz="3600" b="1" dirty="0" smtClean="0"/>
              <a:t>Who are we?</a:t>
            </a:r>
          </a:p>
          <a:p>
            <a:pPr marL="285750" indent="-285750">
              <a:buFont typeface="Arial" panose="020B0604020202020204" pitchFamily="34" charset="0"/>
              <a:buChar char="•"/>
            </a:pPr>
            <a:r>
              <a:rPr lang="en-US" sz="3600" b="1" dirty="0" smtClean="0"/>
              <a:t>What resources can we provide for Nevada educators?</a:t>
            </a:r>
          </a:p>
          <a:p>
            <a:pPr marL="285750" indent="-285750">
              <a:buFont typeface="Arial" panose="020B0604020202020204" pitchFamily="34" charset="0"/>
              <a:buChar char="•"/>
            </a:pPr>
            <a:r>
              <a:rPr lang="en-US" sz="3600" b="1" dirty="0" smtClean="0"/>
              <a:t>When were we established?</a:t>
            </a:r>
          </a:p>
          <a:p>
            <a:pPr marL="285750" indent="-285750">
              <a:buFont typeface="Arial" panose="020B0604020202020204" pitchFamily="34" charset="0"/>
              <a:buChar char="•"/>
            </a:pPr>
            <a:r>
              <a:rPr lang="en-US" sz="3600" b="1" dirty="0" smtClean="0"/>
              <a:t>Where can you access the information?</a:t>
            </a:r>
          </a:p>
        </p:txBody>
      </p:sp>
    </p:spTree>
    <p:extLst>
      <p:ext uri="{BB962C8B-B14F-4D97-AF65-F5344CB8AC3E}">
        <p14:creationId xmlns:p14="http://schemas.microsoft.com/office/powerpoint/2010/main" val="12284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663" y="442561"/>
            <a:ext cx="8987016" cy="976312"/>
          </a:xfrm>
        </p:spPr>
        <p:txBody>
          <a:bodyPr>
            <a:normAutofit/>
          </a:bodyPr>
          <a:lstStyle/>
          <a:p>
            <a:r>
              <a:rPr lang="en-US" sz="4800" dirty="0" smtClean="0"/>
              <a:t>Resources on our Website</a:t>
            </a:r>
            <a:endParaRPr lang="en-US" sz="48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endParaRPr lang="en-US" sz="3600" dirty="0" smtClean="0"/>
          </a:p>
          <a:p>
            <a:endParaRPr lang="en-US" sz="3600" dirty="0"/>
          </a:p>
        </p:txBody>
      </p:sp>
      <p:sp>
        <p:nvSpPr>
          <p:cNvPr id="6" name="Text Placeholder 5"/>
          <p:cNvSpPr>
            <a:spLocks noGrp="1"/>
          </p:cNvSpPr>
          <p:nvPr>
            <p:ph type="body" sz="half" idx="2"/>
          </p:nvPr>
        </p:nvSpPr>
        <p:spPr>
          <a:xfrm>
            <a:off x="2589211" y="1598613"/>
            <a:ext cx="7469189" cy="3115055"/>
          </a:xfrm>
        </p:spPr>
        <p:txBody>
          <a:bodyPr>
            <a:normAutofit fontScale="85000" lnSpcReduction="20000"/>
          </a:bodyPr>
          <a:lstStyle/>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The Project</a:t>
            </a:r>
          </a:p>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Research Center</a:t>
            </a:r>
          </a:p>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Events </a:t>
            </a:r>
          </a:p>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For Members</a:t>
            </a:r>
          </a:p>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Suffrage</a:t>
            </a:r>
          </a:p>
          <a:p>
            <a:pPr marL="342900" lvl="0" indent="-342900">
              <a:buClr>
                <a:srgbClr val="353535"/>
              </a:buClr>
              <a:buFont typeface="Wingdings" panose="05000000000000000000" pitchFamily="2" charset="2"/>
              <a:buChar char="v"/>
            </a:pPr>
            <a:r>
              <a:rPr lang="en-US" sz="3600" dirty="0">
                <a:solidFill>
                  <a:prstClr val="black">
                    <a:lumMod val="75000"/>
                    <a:lumOff val="25000"/>
                  </a:prstClr>
                </a:solidFill>
              </a:rPr>
              <a:t>NWHP Store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750" y="4672198"/>
            <a:ext cx="10058400" cy="1947544"/>
          </a:xfrm>
          <a:prstGeom prst="rect">
            <a:avLst/>
          </a:prstGeom>
        </p:spPr>
      </p:pic>
    </p:spTree>
    <p:extLst>
      <p:ext uri="{BB962C8B-B14F-4D97-AF65-F5344CB8AC3E}">
        <p14:creationId xmlns:p14="http://schemas.microsoft.com/office/powerpoint/2010/main" val="249969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15E92A5-99E2-4157-B13C-0750441CA38E}"/>
              </a:ext>
            </a:extLst>
          </p:cNvPr>
          <p:cNvSpPr>
            <a:spLocks noGrp="1"/>
          </p:cNvSpPr>
          <p:nvPr>
            <p:ph type="title"/>
          </p:nvPr>
        </p:nvSpPr>
        <p:spPr>
          <a:xfrm>
            <a:off x="746228" y="1073231"/>
            <a:ext cx="3054091" cy="4711539"/>
          </a:xfrm>
        </p:spPr>
        <p:txBody>
          <a:bodyPr anchor="ctr">
            <a:normAutofit/>
          </a:bodyPr>
          <a:lstStyle/>
          <a:p>
            <a:r>
              <a:rPr lang="en-US" sz="3200" dirty="0">
                <a:solidFill>
                  <a:schemeClr val="bg1">
                    <a:lumMod val="85000"/>
                    <a:lumOff val="15000"/>
                  </a:schemeClr>
                </a:solidFill>
              </a:rPr>
              <a:t>Nevada Suffrage Centennial</a:t>
            </a:r>
            <a:br>
              <a:rPr lang="en-US" sz="3200" dirty="0">
                <a:solidFill>
                  <a:schemeClr val="bg1">
                    <a:lumMod val="85000"/>
                    <a:lumOff val="15000"/>
                  </a:schemeClr>
                </a:solidFill>
              </a:rPr>
            </a:br>
            <a:r>
              <a:rPr lang="en-US" sz="3200" dirty="0">
                <a:solidFill>
                  <a:schemeClr val="bg1">
                    <a:lumMod val="85000"/>
                    <a:lumOff val="15000"/>
                  </a:schemeClr>
                </a:solidFill>
              </a:rPr>
              <a:t/>
            </a:r>
            <a:br>
              <a:rPr lang="en-US" sz="3200" dirty="0">
                <a:solidFill>
                  <a:schemeClr val="bg1">
                    <a:lumMod val="85000"/>
                    <a:lumOff val="15000"/>
                  </a:schemeClr>
                </a:solidFill>
              </a:rPr>
            </a:br>
            <a:r>
              <a:rPr lang="en-US" sz="3200" dirty="0">
                <a:solidFill>
                  <a:schemeClr val="bg1">
                    <a:lumMod val="85000"/>
                    <a:lumOff val="15000"/>
                  </a:schemeClr>
                </a:solidFill>
              </a:rPr>
              <a:t/>
            </a:r>
            <a:br>
              <a:rPr lang="en-US" sz="3200" dirty="0">
                <a:solidFill>
                  <a:schemeClr val="bg1">
                    <a:lumMod val="85000"/>
                    <a:lumOff val="15000"/>
                  </a:schemeClr>
                </a:solidFill>
              </a:rPr>
            </a:br>
            <a:r>
              <a:rPr lang="en-US" sz="3200" dirty="0">
                <a:solidFill>
                  <a:schemeClr val="bg1">
                    <a:lumMod val="85000"/>
                    <a:lumOff val="15000"/>
                  </a:schemeClr>
                </a:solidFill>
              </a:rPr>
              <a:t/>
            </a:r>
            <a:br>
              <a:rPr lang="en-US" sz="3200" dirty="0">
                <a:solidFill>
                  <a:schemeClr val="bg1">
                    <a:lumMod val="85000"/>
                    <a:lumOff val="15000"/>
                  </a:schemeClr>
                </a:solidFill>
              </a:rPr>
            </a:br>
            <a:r>
              <a:rPr lang="en-US" sz="3200" dirty="0">
                <a:solidFill>
                  <a:schemeClr val="bg1">
                    <a:lumMod val="85000"/>
                    <a:lumOff val="15000"/>
                  </a:schemeClr>
                </a:solidFill>
              </a:rPr>
              <a:t/>
            </a:r>
            <a:br>
              <a:rPr lang="en-US" sz="3200" dirty="0">
                <a:solidFill>
                  <a:schemeClr val="bg1">
                    <a:lumMod val="85000"/>
                    <a:lumOff val="15000"/>
                  </a:schemeClr>
                </a:solidFill>
              </a:rPr>
            </a:br>
            <a:endParaRPr lang="en-US" sz="3200" dirty="0">
              <a:solidFill>
                <a:schemeClr val="bg1">
                  <a:lumMod val="85000"/>
                  <a:lumOff val="15000"/>
                </a:schemeClr>
              </a:solidFill>
            </a:endParaRPr>
          </a:p>
        </p:txBody>
      </p:sp>
      <p:sp>
        <p:nvSpPr>
          <p:cNvPr id="19" name="Rectangle 18">
            <a:extLst>
              <a:ext uri="{FF2B5EF4-FFF2-40B4-BE49-F238E27FC236}">
                <a16:creationId xmlns:a16="http://schemas.microsoft.com/office/drawing/2014/main" xmlns=""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0">
            <a:extLst>
              <a:ext uri="{FF2B5EF4-FFF2-40B4-BE49-F238E27FC236}">
                <a16:creationId xmlns:a16="http://schemas.microsoft.com/office/drawing/2014/main" xmlns=""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2">
            <a:extLst>
              <a:ext uri="{FF2B5EF4-FFF2-40B4-BE49-F238E27FC236}">
                <a16:creationId xmlns:a16="http://schemas.microsoft.com/office/drawing/2014/main" xmlns=""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4">
            <a:extLst>
              <a:ext uri="{FF2B5EF4-FFF2-40B4-BE49-F238E27FC236}">
                <a16:creationId xmlns:a16="http://schemas.microsoft.com/office/drawing/2014/main" xmlns=""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Content Placeholder 2">
            <a:extLst>
              <a:ext uri="{FF2B5EF4-FFF2-40B4-BE49-F238E27FC236}">
                <a16:creationId xmlns:a16="http://schemas.microsoft.com/office/drawing/2014/main" xmlns="" id="{F200F5A7-8356-435B-B997-6C6393BC2513}"/>
              </a:ext>
            </a:extLst>
          </p:cNvPr>
          <p:cNvSpPr>
            <a:spLocks noGrp="1"/>
          </p:cNvSpPr>
          <p:nvPr>
            <p:ph idx="1"/>
          </p:nvPr>
        </p:nvSpPr>
        <p:spPr>
          <a:xfrm>
            <a:off x="4702629" y="1073231"/>
            <a:ext cx="6599582" cy="4711539"/>
          </a:xfrm>
        </p:spPr>
        <p:txBody>
          <a:bodyPr>
            <a:normAutofit/>
          </a:bodyPr>
          <a:lstStyle/>
          <a:p>
            <a:r>
              <a:rPr lang="en-US" sz="2400" dirty="0">
                <a:solidFill>
                  <a:srgbClr val="FFFFFF"/>
                </a:solidFill>
              </a:rPr>
              <a:t>For the 2014 One Hundredth Anniversary of Nevada women gaining the right to vote, NWHP created the Nevada Suffrage Centennial website, with a grant from Nevada Humanities.</a:t>
            </a:r>
          </a:p>
          <a:p>
            <a:r>
              <a:rPr lang="en-US" sz="2400" dirty="0">
                <a:solidFill>
                  <a:srgbClr val="FFFFFF"/>
                </a:solidFill>
                <a:hlinkClick r:id="rId2">
                  <a:extLst>
                    <a:ext uri="{A12FA001-AC4F-418D-AE19-62706E023703}">
                      <ahyp:hlinkClr xmlns:ahyp="http://schemas.microsoft.com/office/drawing/2018/hyperlinkcolor" xmlns="" val="tx"/>
                    </a:ext>
                  </a:extLst>
                </a:hlinkClick>
              </a:rPr>
              <a:t>Suffrage100nv.org</a:t>
            </a:r>
            <a:endParaRPr lang="en-US" sz="2400" dirty="0">
              <a:solidFill>
                <a:srgbClr val="FFFFFF"/>
              </a:solidFill>
            </a:endParaRPr>
          </a:p>
          <a:p>
            <a:r>
              <a:rPr lang="en-US" sz="2400" dirty="0">
                <a:solidFill>
                  <a:srgbClr val="FFFFFF"/>
                </a:solidFill>
                <a:hlinkClick r:id="rId3">
                  <a:extLst>
                    <a:ext uri="{A12FA001-AC4F-418D-AE19-62706E023703}">
                      <ahyp:hlinkClr xmlns:ahyp="http://schemas.microsoft.com/office/drawing/2018/hyperlinkcolor" xmlns="" val="tx"/>
                    </a:ext>
                  </a:extLst>
                </a:hlinkClick>
              </a:rPr>
              <a:t>Nevada Suffrage Timeline </a:t>
            </a:r>
            <a:r>
              <a:rPr lang="en-US" sz="2400" dirty="0">
                <a:solidFill>
                  <a:srgbClr val="FFFFFF"/>
                </a:solidFill>
              </a:rPr>
              <a:t>is in the “About” tab</a:t>
            </a:r>
          </a:p>
          <a:p>
            <a:r>
              <a:rPr lang="en-US" sz="2400" dirty="0">
                <a:solidFill>
                  <a:srgbClr val="FFFFFF"/>
                </a:solidFill>
                <a:hlinkClick r:id="rId4">
                  <a:extLst>
                    <a:ext uri="{A12FA001-AC4F-418D-AE19-62706E023703}">
                      <ahyp:hlinkClr xmlns:ahyp="http://schemas.microsoft.com/office/drawing/2018/hyperlinkcolor" xmlns="" val="tx"/>
                    </a:ext>
                  </a:extLst>
                </a:hlinkClick>
              </a:rPr>
              <a:t>The Vote </a:t>
            </a:r>
            <a:r>
              <a:rPr lang="en-US" sz="2400" dirty="0">
                <a:solidFill>
                  <a:srgbClr val="FFFFFF"/>
                </a:solidFill>
              </a:rPr>
              <a:t>is in the “About” tab</a:t>
            </a:r>
          </a:p>
          <a:p>
            <a:r>
              <a:rPr lang="en-US" sz="2400" dirty="0">
                <a:solidFill>
                  <a:srgbClr val="FFFFFF"/>
                </a:solidFill>
                <a:hlinkClick r:id="rId4">
                  <a:extLst>
                    <a:ext uri="{A12FA001-AC4F-418D-AE19-62706E023703}">
                      <ahyp:hlinkClr xmlns:ahyp="http://schemas.microsoft.com/office/drawing/2018/hyperlinkcolor" xmlns="" val="tx"/>
                    </a:ext>
                  </a:extLst>
                </a:hlinkClick>
              </a:rPr>
              <a:t>Suffragist Biographies</a:t>
            </a:r>
            <a:endParaRPr lang="en-US" sz="2400" dirty="0">
              <a:solidFill>
                <a:srgbClr val="FFFFFF"/>
              </a:solidFill>
            </a:endParaRPr>
          </a:p>
        </p:txBody>
      </p:sp>
      <p:pic>
        <p:nvPicPr>
          <p:cNvPr id="5" name="Picture 4" descr="A close up of a sign&#10;&#10;Description automatically generated">
            <a:extLst>
              <a:ext uri="{FF2B5EF4-FFF2-40B4-BE49-F238E27FC236}">
                <a16:creationId xmlns:a16="http://schemas.microsoft.com/office/drawing/2014/main" xmlns="" id="{F340ECEE-E180-492D-9F00-952C276F17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789" y="3406865"/>
            <a:ext cx="2658501" cy="2658501"/>
          </a:xfrm>
          <a:prstGeom prst="rect">
            <a:avLst/>
          </a:prstGeom>
        </p:spPr>
      </p:pic>
    </p:spTree>
    <p:extLst>
      <p:ext uri="{BB962C8B-B14F-4D97-AF65-F5344CB8AC3E}">
        <p14:creationId xmlns:p14="http://schemas.microsoft.com/office/powerpoint/2010/main" val="345949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766808"/>
          </a:xfrm>
        </p:spPr>
        <p:txBody>
          <a:bodyPr/>
          <a:lstStyle/>
          <a:p>
            <a:pPr algn="ctr"/>
            <a:r>
              <a:rPr lang="en-US" dirty="0" smtClean="0"/>
              <a:t>Suffragist or Suffragette</a:t>
            </a:r>
            <a:endParaRPr lang="en-US" dirty="0"/>
          </a:p>
        </p:txBody>
      </p:sp>
      <p:sp>
        <p:nvSpPr>
          <p:cNvPr id="3" name="Content Placeholder 2"/>
          <p:cNvSpPr>
            <a:spLocks noGrp="1"/>
          </p:cNvSpPr>
          <p:nvPr>
            <p:ph sz="half" idx="1"/>
          </p:nvPr>
        </p:nvSpPr>
        <p:spPr>
          <a:xfrm>
            <a:off x="1326525" y="1390918"/>
            <a:ext cx="6490952" cy="5164427"/>
          </a:xfrm>
        </p:spPr>
        <p:txBody>
          <a:bodyPr>
            <a:no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smtClean="0">
                <a:solidFill>
                  <a:srgbClr val="000000"/>
                </a:solidFill>
                <a:latin typeface="News Gothic MT" panose="020B0502020104020203"/>
              </a:rPr>
              <a:t>In 1912 </a:t>
            </a:r>
            <a:r>
              <a:rPr lang="en-US" dirty="0" smtClean="0">
                <a:solidFill>
                  <a:srgbClr val="000000"/>
                </a:solidFill>
                <a:latin typeface="News Gothic MT" panose="020B0502020104020203"/>
                <a:hlinkClick r:id="rId2"/>
              </a:rPr>
              <a:t>Anne </a:t>
            </a:r>
            <a:r>
              <a:rPr lang="en-US" dirty="0">
                <a:solidFill>
                  <a:srgbClr val="000000"/>
                </a:solidFill>
                <a:latin typeface="News Gothic MT" panose="020B0502020104020203"/>
                <a:hlinkClick r:id="rId2"/>
              </a:rPr>
              <a:t>Martin </a:t>
            </a:r>
            <a:r>
              <a:rPr lang="en-US" dirty="0">
                <a:solidFill>
                  <a:srgbClr val="000000"/>
                </a:solidFill>
                <a:latin typeface="News Gothic MT" panose="020B0502020104020203"/>
              </a:rPr>
              <a:t>explains the difference between the two terms: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“It is amusing to note the confusion existing about the use of the terms </a:t>
            </a:r>
            <a:r>
              <a:rPr lang="en-US" b="1" dirty="0" smtClean="0">
                <a:solidFill>
                  <a:srgbClr val="000000"/>
                </a:solidFill>
                <a:latin typeface="News Gothic MT" panose="020B0502020104020203"/>
              </a:rPr>
              <a:t>“Suffragist</a:t>
            </a:r>
            <a:r>
              <a:rPr lang="en-US" b="1" dirty="0">
                <a:solidFill>
                  <a:srgbClr val="000000"/>
                </a:solidFill>
                <a:latin typeface="News Gothic MT" panose="020B0502020104020203"/>
              </a:rPr>
              <a:t>” and “Suffragette</a:t>
            </a:r>
            <a:r>
              <a:rPr lang="en-US" dirty="0">
                <a:solidFill>
                  <a:srgbClr val="000000"/>
                </a:solidFill>
                <a:latin typeface="News Gothic MT" panose="020B0502020104020203"/>
              </a:rPr>
              <a:t>.” </a:t>
            </a:r>
            <a:endParaRPr lang="en-US" dirty="0" smtClean="0">
              <a:solidFill>
                <a:srgbClr val="000000"/>
              </a:solidFill>
              <a:latin typeface="News Gothic MT" panose="020B0502020104020203"/>
            </a:endParaRP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b="1" dirty="0" smtClean="0">
                <a:solidFill>
                  <a:srgbClr val="000000"/>
                </a:solidFill>
                <a:latin typeface="News Gothic MT" panose="020B0502020104020203"/>
              </a:rPr>
              <a:t>“Suffragette</a:t>
            </a:r>
            <a:r>
              <a:rPr lang="en-US" b="1" dirty="0">
                <a:solidFill>
                  <a:srgbClr val="000000"/>
                </a:solidFill>
                <a:latin typeface="News Gothic MT" panose="020B0502020104020203"/>
              </a:rPr>
              <a:t>” </a:t>
            </a:r>
            <a:r>
              <a:rPr lang="en-US" dirty="0">
                <a:solidFill>
                  <a:srgbClr val="000000"/>
                </a:solidFill>
                <a:latin typeface="News Gothic MT" panose="020B0502020104020203"/>
              </a:rPr>
              <a:t>was </a:t>
            </a:r>
            <a:r>
              <a:rPr lang="en-US" dirty="0" smtClean="0">
                <a:solidFill>
                  <a:srgbClr val="000000"/>
                </a:solidFill>
                <a:latin typeface="News Gothic MT" panose="020B0502020104020203"/>
              </a:rPr>
              <a:t>coined </a:t>
            </a:r>
            <a:r>
              <a:rPr lang="en-US" dirty="0">
                <a:solidFill>
                  <a:srgbClr val="000000"/>
                </a:solidFill>
                <a:latin typeface="News Gothic MT" panose="020B0502020104020203"/>
              </a:rPr>
              <a:t>five years ago in the sarcastic English Press to apply to the </a:t>
            </a:r>
            <a:r>
              <a:rPr lang="en-US" b="1" dirty="0">
                <a:solidFill>
                  <a:srgbClr val="000000"/>
                </a:solidFill>
                <a:latin typeface="News Gothic MT" panose="020B0502020104020203"/>
              </a:rPr>
              <a:t>“rowdy,” “unwomanly” </a:t>
            </a:r>
            <a:r>
              <a:rPr lang="en-US" dirty="0">
                <a:solidFill>
                  <a:srgbClr val="000000"/>
                </a:solidFill>
                <a:latin typeface="News Gothic MT" panose="020B0502020104020203"/>
              </a:rPr>
              <a:t>suffragists who had the courage to adopt militant methods in the face of continued trickery and deceit on the part of the </a:t>
            </a:r>
            <a:r>
              <a:rPr lang="en-US" dirty="0" smtClean="0">
                <a:solidFill>
                  <a:srgbClr val="000000"/>
                </a:solidFill>
                <a:latin typeface="News Gothic MT" panose="020B0502020104020203"/>
              </a:rPr>
              <a:t>government. All </a:t>
            </a:r>
            <a:r>
              <a:rPr lang="en-US" dirty="0">
                <a:solidFill>
                  <a:srgbClr val="000000"/>
                </a:solidFill>
                <a:latin typeface="News Gothic MT" panose="020B0502020104020203"/>
              </a:rPr>
              <a:t>suffragettes are suffragists, but only the </a:t>
            </a:r>
            <a:r>
              <a:rPr lang="en-US" b="1" dirty="0">
                <a:solidFill>
                  <a:srgbClr val="000000"/>
                </a:solidFill>
                <a:latin typeface="News Gothic MT" panose="020B0502020104020203"/>
              </a:rPr>
              <a:t>militant suffragists are suffragettes</a:t>
            </a:r>
            <a:r>
              <a:rPr lang="en-US" dirty="0">
                <a:solidFill>
                  <a:srgbClr val="000000"/>
                </a:solidFill>
                <a:latin typeface="News Gothic MT" panose="020B0502020104020203"/>
              </a:rPr>
              <a:t>. I hope this is clear.”</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“We western suffragists should not be called “suffragettes,” because we are non-militant.</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100" dirty="0">
                <a:solidFill>
                  <a:srgbClr val="000000"/>
                </a:solidFill>
                <a:latin typeface="News Gothic MT" panose="020B0502020104020203"/>
              </a:rPr>
              <a:t>Source: Equal Suffrage Notes, edited by Anne Martin for the Nevada Equal Franchise Society. </a:t>
            </a:r>
            <a:r>
              <a:rPr lang="en-US" sz="1100" i="1" dirty="0">
                <a:solidFill>
                  <a:srgbClr val="000000"/>
                </a:solidFill>
                <a:latin typeface="News Gothic MT" panose="020B0502020104020203"/>
              </a:rPr>
              <a:t>Reno Evening Gazette</a:t>
            </a:r>
            <a:r>
              <a:rPr lang="en-US" sz="1100" dirty="0">
                <a:solidFill>
                  <a:srgbClr val="000000"/>
                </a:solidFill>
                <a:latin typeface="News Gothic MT" panose="020B0502020104020203"/>
              </a:rPr>
              <a:t>, January 6, 1912, pg. 3.</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57443" y="1855207"/>
            <a:ext cx="3450801" cy="3778250"/>
          </a:xfrm>
        </p:spPr>
      </p:pic>
    </p:spTree>
    <p:extLst>
      <p:ext uri="{BB962C8B-B14F-4D97-AF65-F5344CB8AC3E}">
        <p14:creationId xmlns:p14="http://schemas.microsoft.com/office/powerpoint/2010/main" val="1455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69" y="87816"/>
            <a:ext cx="4391181" cy="716544"/>
          </a:xfrm>
        </p:spPr>
        <p:txBody>
          <a:bodyPr>
            <a:normAutofit/>
          </a:bodyPr>
          <a:lstStyle/>
          <a:p>
            <a:r>
              <a:rPr lang="en-US" sz="2400" b="1" dirty="0" smtClean="0"/>
              <a:t>The First Attempt 1860-1894</a:t>
            </a:r>
            <a:endParaRPr lang="en-US" sz="2400" b="1" dirty="0"/>
          </a:p>
        </p:txBody>
      </p:sp>
      <p:sp>
        <p:nvSpPr>
          <p:cNvPr id="3" name="Content Placeholder 2"/>
          <p:cNvSpPr>
            <a:spLocks noGrp="1"/>
          </p:cNvSpPr>
          <p:nvPr>
            <p:ph idx="1"/>
          </p:nvPr>
        </p:nvSpPr>
        <p:spPr>
          <a:xfrm>
            <a:off x="5962918" y="446088"/>
            <a:ext cx="5924282" cy="5606983"/>
          </a:xfrm>
        </p:spPr>
        <p:txBody>
          <a:bodyPr>
            <a:no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Laura </a:t>
            </a:r>
            <a:r>
              <a:rPr lang="en-US" dirty="0" err="1">
                <a:solidFill>
                  <a:srgbClr val="000000"/>
                </a:solidFill>
                <a:latin typeface="News Gothic MT" panose="020B0502020104020203"/>
              </a:rPr>
              <a:t>deForce</a:t>
            </a:r>
            <a:r>
              <a:rPr lang="en-US" dirty="0">
                <a:solidFill>
                  <a:srgbClr val="000000"/>
                </a:solidFill>
                <a:latin typeface="News Gothic MT" panose="020B0502020104020203"/>
              </a:rPr>
              <a:t> Gordon came to Nevada </a:t>
            </a:r>
            <a:r>
              <a:rPr lang="en-US" dirty="0" smtClean="0">
                <a:solidFill>
                  <a:srgbClr val="000000"/>
                </a:solidFill>
                <a:latin typeface="News Gothic MT" panose="020B0502020104020203"/>
              </a:rPr>
              <a:t>1867 </a:t>
            </a:r>
            <a:r>
              <a:rPr lang="en-US" dirty="0">
                <a:solidFill>
                  <a:srgbClr val="000000"/>
                </a:solidFill>
                <a:latin typeface="News Gothic MT" panose="020B0502020104020203"/>
              </a:rPr>
              <a:t>to speak on </a:t>
            </a:r>
            <a:r>
              <a:rPr lang="en-US" dirty="0" smtClean="0">
                <a:solidFill>
                  <a:srgbClr val="000000"/>
                </a:solidFill>
                <a:latin typeface="News Gothic MT" panose="020B0502020104020203"/>
              </a:rPr>
              <a:t>spiritualism and the </a:t>
            </a:r>
            <a:r>
              <a:rPr lang="en-US" dirty="0">
                <a:solidFill>
                  <a:srgbClr val="000000"/>
                </a:solidFill>
                <a:latin typeface="News Gothic MT" panose="020B0502020104020203"/>
              </a:rPr>
              <a:t>political rights of women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err="1" smtClean="0">
                <a:solidFill>
                  <a:srgbClr val="000000"/>
                </a:solidFill>
                <a:latin typeface="News Gothic MT" panose="020B0502020104020203"/>
              </a:rPr>
              <a:t>Storey</a:t>
            </a:r>
            <a:r>
              <a:rPr lang="en-US" dirty="0" smtClean="0">
                <a:solidFill>
                  <a:srgbClr val="000000"/>
                </a:solidFill>
                <a:latin typeface="News Gothic MT" panose="020B0502020104020203"/>
              </a:rPr>
              <a:t> Co. Assemblyman </a:t>
            </a:r>
            <a:r>
              <a:rPr lang="en-US" dirty="0">
                <a:solidFill>
                  <a:srgbClr val="000000"/>
                </a:solidFill>
                <a:latin typeface="News Gothic MT" panose="020B0502020104020203"/>
              </a:rPr>
              <a:t>Curtis J. </a:t>
            </a:r>
            <a:r>
              <a:rPr lang="en-US" dirty="0" err="1">
                <a:solidFill>
                  <a:srgbClr val="000000"/>
                </a:solidFill>
                <a:latin typeface="News Gothic MT" panose="020B0502020104020203"/>
              </a:rPr>
              <a:t>Hillyer</a:t>
            </a:r>
            <a:r>
              <a:rPr lang="en-US" dirty="0">
                <a:solidFill>
                  <a:srgbClr val="000000"/>
                </a:solidFill>
                <a:latin typeface="News Gothic MT" panose="020B0502020104020203"/>
              </a:rPr>
              <a:t> </a:t>
            </a:r>
            <a:r>
              <a:rPr lang="en-US" dirty="0" smtClean="0">
                <a:solidFill>
                  <a:srgbClr val="000000"/>
                </a:solidFill>
                <a:latin typeface="News Gothic MT" panose="020B0502020104020203"/>
              </a:rPr>
              <a:t>gives </a:t>
            </a:r>
            <a:r>
              <a:rPr lang="en-US" dirty="0">
                <a:solidFill>
                  <a:srgbClr val="000000"/>
                </a:solidFill>
                <a:latin typeface="News Gothic MT" panose="020B0502020104020203"/>
              </a:rPr>
              <a:t>the now famous oration </a:t>
            </a:r>
            <a:r>
              <a:rPr lang="en-US" b="1" dirty="0">
                <a:solidFill>
                  <a:srgbClr val="000000"/>
                </a:solidFill>
                <a:latin typeface="News Gothic MT" panose="020B0502020104020203"/>
              </a:rPr>
              <a:t>“The Winning of Nevada for Woman Suffrage” </a:t>
            </a:r>
            <a:r>
              <a:rPr lang="en-US" dirty="0">
                <a:solidFill>
                  <a:srgbClr val="000000"/>
                </a:solidFill>
                <a:latin typeface="News Gothic MT" panose="020B0502020104020203"/>
              </a:rPr>
              <a:t>to a joint session of the 1869 Nevada Legislature</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Both houses of the Nevada Legislature PASS the suffrage resolution in 1869</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a:solidFill>
                  <a:srgbClr val="000000"/>
                </a:solidFill>
                <a:latin typeface="News Gothic MT" panose="020B0502020104020203"/>
              </a:rPr>
              <a:t>The first Woman Suffrage Convention on July 4, 1870 in Battle Mountain, Nev. </a:t>
            </a:r>
            <a:endParaRPr lang="en-US" dirty="0" smtClean="0">
              <a:solidFill>
                <a:srgbClr val="000000"/>
              </a:solidFill>
              <a:latin typeface="News Gothic MT" panose="020B0502020104020203"/>
            </a:endParaRP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dirty="0" smtClean="0">
                <a:solidFill>
                  <a:srgbClr val="000000"/>
                </a:solidFill>
                <a:latin typeface="News Gothic MT" panose="020B0502020104020203"/>
              </a:rPr>
              <a:t>The </a:t>
            </a:r>
            <a:r>
              <a:rPr lang="en-US" dirty="0">
                <a:solidFill>
                  <a:srgbClr val="000000"/>
                </a:solidFill>
                <a:latin typeface="News Gothic MT" panose="020B0502020104020203"/>
              </a:rPr>
              <a:t>convention was organized by </a:t>
            </a:r>
            <a:r>
              <a:rPr lang="en-US" b="1" dirty="0">
                <a:solidFill>
                  <a:srgbClr val="000000"/>
                </a:solidFill>
                <a:latin typeface="News Gothic MT" panose="020B0502020104020203"/>
                <a:hlinkClick r:id="rId2"/>
              </a:rPr>
              <a:t>Senator</a:t>
            </a:r>
            <a:r>
              <a:rPr lang="en-US" dirty="0">
                <a:solidFill>
                  <a:srgbClr val="000000"/>
                </a:solidFill>
                <a:latin typeface="News Gothic MT" panose="020B0502020104020203"/>
                <a:hlinkClick r:id="rId2"/>
              </a:rPr>
              <a:t> </a:t>
            </a:r>
            <a:r>
              <a:rPr lang="en-US" b="1" dirty="0">
                <a:solidFill>
                  <a:srgbClr val="000000"/>
                </a:solidFill>
                <a:latin typeface="News Gothic MT" panose="020B0502020104020203"/>
                <a:hlinkClick r:id="rId2"/>
              </a:rPr>
              <a:t>M.S. </a:t>
            </a:r>
            <a:r>
              <a:rPr lang="en-US" b="1" dirty="0" err="1">
                <a:solidFill>
                  <a:srgbClr val="000000"/>
                </a:solidFill>
                <a:latin typeface="News Gothic MT" panose="020B0502020104020203"/>
                <a:hlinkClick r:id="rId2"/>
              </a:rPr>
              <a:t>Bonnifield</a:t>
            </a:r>
            <a:r>
              <a:rPr lang="en-US" b="1" dirty="0">
                <a:solidFill>
                  <a:srgbClr val="000000"/>
                </a:solidFill>
                <a:latin typeface="News Gothic MT" panose="020B0502020104020203"/>
              </a:rPr>
              <a:t>. </a:t>
            </a:r>
            <a:r>
              <a:rPr lang="en-US" dirty="0">
                <a:solidFill>
                  <a:srgbClr val="000000"/>
                </a:solidFill>
                <a:latin typeface="News Gothic MT" panose="020B0502020104020203"/>
              </a:rPr>
              <a:t>The first state suffrage organization was formed with Gordon, president; </a:t>
            </a:r>
            <a:r>
              <a:rPr lang="en-US" dirty="0" err="1">
                <a:solidFill>
                  <a:srgbClr val="000000"/>
                </a:solidFill>
                <a:latin typeface="News Gothic MT" panose="020B0502020104020203"/>
              </a:rPr>
              <a:t>Bonnifield</a:t>
            </a:r>
            <a:r>
              <a:rPr lang="en-US" dirty="0">
                <a:solidFill>
                  <a:srgbClr val="000000"/>
                </a:solidFill>
                <a:latin typeface="News Gothic MT" panose="020B0502020104020203"/>
              </a:rPr>
              <a:t>, recording secretary, and John I. </a:t>
            </a:r>
            <a:r>
              <a:rPr lang="en-US" dirty="0" err="1">
                <a:solidFill>
                  <a:srgbClr val="000000"/>
                </a:solidFill>
                <a:latin typeface="News Gothic MT" panose="020B0502020104020203"/>
              </a:rPr>
              <a:t>Ginn</a:t>
            </a:r>
            <a:r>
              <a:rPr lang="en-US" dirty="0">
                <a:solidFill>
                  <a:srgbClr val="000000"/>
                </a:solidFill>
                <a:latin typeface="News Gothic MT" panose="020B0502020104020203"/>
              </a:rPr>
              <a:t>, the editor of the </a:t>
            </a:r>
            <a:r>
              <a:rPr lang="en-US" i="1" dirty="0">
                <a:solidFill>
                  <a:srgbClr val="000000"/>
                </a:solidFill>
                <a:latin typeface="News Gothic MT" panose="020B0502020104020203"/>
              </a:rPr>
              <a:t>Elko Independent</a:t>
            </a:r>
            <a:r>
              <a:rPr lang="en-US" dirty="0">
                <a:solidFill>
                  <a:srgbClr val="000000"/>
                </a:solidFill>
                <a:latin typeface="News Gothic MT" panose="020B0502020104020203"/>
              </a:rPr>
              <a:t>, corresponding secretary.</a:t>
            </a:r>
          </a:p>
        </p:txBody>
      </p:sp>
      <p:sp>
        <p:nvSpPr>
          <p:cNvPr id="4" name="Text Placeholder 3"/>
          <p:cNvSpPr>
            <a:spLocks noGrp="1"/>
          </p:cNvSpPr>
          <p:nvPr>
            <p:ph type="body" sz="half" idx="2"/>
          </p:nvPr>
        </p:nvSpPr>
        <p:spPr>
          <a:xfrm flipH="1">
            <a:off x="1481069" y="2112136"/>
            <a:ext cx="1610418" cy="3000778"/>
          </a:xfrm>
        </p:spPr>
        <p:txBody>
          <a:bodyPr/>
          <a:lstStyle/>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662" y="1212761"/>
            <a:ext cx="3295650" cy="5334000"/>
          </a:xfrm>
          <a:prstGeom prst="rect">
            <a:avLst/>
          </a:prstGeom>
        </p:spPr>
      </p:pic>
    </p:spTree>
    <p:extLst>
      <p:ext uri="{BB962C8B-B14F-4D97-AF65-F5344CB8AC3E}">
        <p14:creationId xmlns:p14="http://schemas.microsoft.com/office/powerpoint/2010/main" val="143818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Attempt 1860-1894</a:t>
            </a:r>
            <a:endParaRPr lang="en-US" dirty="0"/>
          </a:p>
        </p:txBody>
      </p:sp>
      <p:sp>
        <p:nvSpPr>
          <p:cNvPr id="3" name="Content Placeholder 2"/>
          <p:cNvSpPr>
            <a:spLocks noGrp="1"/>
          </p:cNvSpPr>
          <p:nvPr>
            <p:ph sz="half" idx="1"/>
          </p:nvPr>
        </p:nvSpPr>
        <p:spPr>
          <a:xfrm>
            <a:off x="1249251" y="1506828"/>
            <a:ext cx="6375042" cy="4945487"/>
          </a:xfrm>
        </p:spPr>
        <p:txBody>
          <a:bodyPr>
            <a:normAutofit lnSpcReduction="10000"/>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1871, only seven members who had been in the Assembly in 1869 returned, partly due to the transient mining population in Nevada at the time. Curtis </a:t>
            </a:r>
            <a:r>
              <a:rPr lang="en-US" sz="1700" dirty="0" err="1">
                <a:solidFill>
                  <a:srgbClr val="000000"/>
                </a:solidFill>
                <a:latin typeface="News Gothic MT" panose="020B0502020104020203"/>
              </a:rPr>
              <a:t>Hillyer</a:t>
            </a:r>
            <a:r>
              <a:rPr lang="en-US" sz="1700" dirty="0">
                <a:solidFill>
                  <a:srgbClr val="000000"/>
                </a:solidFill>
                <a:latin typeface="News Gothic MT" panose="020B0502020104020203"/>
              </a:rPr>
              <a:t> did not return.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Assembly passes the resolution 25 to 17</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Senate did not pass the resolution 21 yea, 22 nay, 3 absent</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Introductions of suffrage resolutions in 1873, 1881, 1883</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b="1" dirty="0">
                <a:solidFill>
                  <a:srgbClr val="000000"/>
                </a:solidFill>
                <a:latin typeface="News Gothic MT" panose="020B0502020104020203"/>
              </a:rPr>
              <a:t>Both house PASS the suffrage resolution in 1885, but it fails in 1887</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Resolutions fail in 1889, 1891</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No resolution introduced in 1893</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1894 – Austin, Nev. forms the Lucy Stone Nonpartisan Equal Suffrage League with Fannie Weller as president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4598" y="1506828"/>
            <a:ext cx="3971985" cy="4057405"/>
          </a:xfrm>
        </p:spPr>
      </p:pic>
    </p:spTree>
    <p:extLst>
      <p:ext uri="{BB962C8B-B14F-4D97-AF65-F5344CB8AC3E}">
        <p14:creationId xmlns:p14="http://schemas.microsoft.com/office/powerpoint/2010/main" val="350873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Suffrage Makes Great Gains 1895-1909</a:t>
            </a:r>
            <a:endParaRPr lang="en-US" dirty="0"/>
          </a:p>
        </p:txBody>
      </p:sp>
      <p:sp>
        <p:nvSpPr>
          <p:cNvPr id="3" name="Content Placeholder 2"/>
          <p:cNvSpPr>
            <a:spLocks noGrp="1"/>
          </p:cNvSpPr>
          <p:nvPr>
            <p:ph sz="half" idx="1"/>
          </p:nvPr>
        </p:nvSpPr>
        <p:spPr>
          <a:xfrm>
            <a:off x="1043189" y="1455313"/>
            <a:ext cx="6709893" cy="4829577"/>
          </a:xfrm>
        </p:spPr>
        <p:txBody>
          <a:bodyPr>
            <a:normAutofit/>
          </a:bodyPr>
          <a:lstStyle/>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smtClean="0">
                <a:solidFill>
                  <a:srgbClr val="000000"/>
                </a:solidFill>
                <a:latin typeface="News Gothic MT" panose="020B0502020104020203"/>
              </a:rPr>
              <a:t>Susan </a:t>
            </a:r>
            <a:r>
              <a:rPr lang="en-US" sz="1700" dirty="0">
                <a:solidFill>
                  <a:srgbClr val="000000"/>
                </a:solidFill>
                <a:latin typeface="News Gothic MT" panose="020B0502020104020203"/>
              </a:rPr>
              <a:t>B. Anthony and Dr. Anna Howard Shaw speak in Reno</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Nevada State Equal Suffrage Association formed with </a:t>
            </a:r>
            <a:r>
              <a:rPr lang="en-US" sz="1700" b="1" dirty="0">
                <a:solidFill>
                  <a:srgbClr val="000000"/>
                </a:solidFill>
                <a:latin typeface="News Gothic MT" panose="020B0502020104020203"/>
                <a:hlinkClick r:id="rId2"/>
              </a:rPr>
              <a:t>Frances Williamson </a:t>
            </a:r>
            <a:r>
              <a:rPr lang="en-US" sz="1700" dirty="0">
                <a:solidFill>
                  <a:srgbClr val="000000"/>
                </a:solidFill>
                <a:latin typeface="News Gothic MT" panose="020B0502020104020203"/>
              </a:rPr>
              <a:t>as president</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b="1" dirty="0">
                <a:solidFill>
                  <a:srgbClr val="000000"/>
                </a:solidFill>
                <a:latin typeface="News Gothic MT" panose="020B0502020104020203"/>
              </a:rPr>
              <a:t>1895 Legislature PASS a suffrage resolution in both houses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1896, suffrage organizations formed in Pioche, </a:t>
            </a:r>
            <a:r>
              <a:rPr lang="en-US" sz="1700" dirty="0" err="1">
                <a:solidFill>
                  <a:srgbClr val="000000"/>
                </a:solidFill>
                <a:latin typeface="News Gothic MT" panose="020B0502020104020203"/>
              </a:rPr>
              <a:t>Panaca</a:t>
            </a:r>
            <a:r>
              <a:rPr lang="en-US" sz="1700" dirty="0">
                <a:solidFill>
                  <a:srgbClr val="000000"/>
                </a:solidFill>
                <a:latin typeface="News Gothic MT" panose="020B0502020104020203"/>
              </a:rPr>
              <a:t>, </a:t>
            </a:r>
            <a:r>
              <a:rPr lang="en-US" sz="1700" dirty="0" err="1">
                <a:solidFill>
                  <a:srgbClr val="000000"/>
                </a:solidFill>
                <a:latin typeface="News Gothic MT" panose="020B0502020104020203"/>
              </a:rPr>
              <a:t>Delamar</a:t>
            </a:r>
            <a:r>
              <a:rPr lang="en-US" sz="1700" dirty="0">
                <a:solidFill>
                  <a:srgbClr val="000000"/>
                </a:solidFill>
                <a:latin typeface="News Gothic MT" panose="020B0502020104020203"/>
              </a:rPr>
              <a:t> and Ely</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1897, Third annual meeting of the Nevada Equal Suffrage Association has 300 delegates from 13 counties</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b="1" dirty="0">
                <a:solidFill>
                  <a:srgbClr val="000000"/>
                </a:solidFill>
                <a:latin typeface="News Gothic MT" panose="020B0502020104020203"/>
              </a:rPr>
              <a:t>1897 the Senate passes the 1895 suffrage resolution, but it fails in the Assembly by 1 vote!</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1899 Legislature fails to pass a suffrage resolution</a:t>
            </a:r>
          </a:p>
          <a:p>
            <a:pPr marL="306000" lvl="0" indent="-306000">
              <a:lnSpc>
                <a:spcPct val="110000"/>
              </a:lnSpc>
              <a:spcBef>
                <a:spcPct val="20000"/>
              </a:spcBef>
              <a:spcAft>
                <a:spcPts val="600"/>
              </a:spcAft>
              <a:buClr>
                <a:srgbClr val="85A9BD"/>
              </a:buClr>
              <a:buSzPct val="92000"/>
              <a:buFont typeface="Wingdings 2" panose="05020102010507070707" pitchFamily="18" charset="2"/>
              <a:buChar char=""/>
            </a:pPr>
            <a:r>
              <a:rPr lang="en-US" sz="1700" dirty="0">
                <a:solidFill>
                  <a:srgbClr val="000000"/>
                </a:solidFill>
                <a:latin typeface="News Gothic MT" panose="020B0502020104020203"/>
              </a:rPr>
              <a:t>Five Legislative session do not introduce suffrage, 1901-1909</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36418" y="1596982"/>
            <a:ext cx="2984114" cy="4476172"/>
          </a:xfrm>
        </p:spPr>
      </p:pic>
    </p:spTree>
    <p:extLst>
      <p:ext uri="{BB962C8B-B14F-4D97-AF65-F5344CB8AC3E}">
        <p14:creationId xmlns:p14="http://schemas.microsoft.com/office/powerpoint/2010/main" val="182608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596</TotalTime>
  <Words>1388</Words>
  <Application>Microsoft Office PowerPoint</Application>
  <PresentationFormat>Widescreen</PresentationFormat>
  <Paragraphs>132</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News Gothic MT</vt:lpstr>
      <vt:lpstr>Wingdings</vt:lpstr>
      <vt:lpstr>Wingdings 2</vt:lpstr>
      <vt:lpstr>Wingdings 3</vt:lpstr>
      <vt:lpstr>Wisp</vt:lpstr>
      <vt:lpstr>Empowering Women Voters: Celebrating the Centennial of Women’s Suffrage</vt:lpstr>
      <vt:lpstr>Our Websites www.nevadawomen.org https://suffrage100nv.org/ </vt:lpstr>
      <vt:lpstr> The Project</vt:lpstr>
      <vt:lpstr>Resources on our Website</vt:lpstr>
      <vt:lpstr>Nevada Suffrage Centennial     </vt:lpstr>
      <vt:lpstr>Suffragist or Suffragette</vt:lpstr>
      <vt:lpstr>The First Attempt 1860-1894</vt:lpstr>
      <vt:lpstr>The First Attempt 1860-1894</vt:lpstr>
      <vt:lpstr>Suffrage Makes Great Gains 1895-1909</vt:lpstr>
      <vt:lpstr>Suffrage Wins 1909-1912</vt:lpstr>
      <vt:lpstr>PowerPoint Presentation</vt:lpstr>
      <vt:lpstr>PowerPoint Presentation</vt:lpstr>
      <vt:lpstr>PowerPoint Presentation</vt:lpstr>
      <vt:lpstr>Suffrage Wins  1912-1913</vt:lpstr>
      <vt:lpstr>Nevada Women Gain Elected Positions- 1914-1918</vt:lpstr>
      <vt:lpstr>Federal Suffrage Amendment 1920</vt:lpstr>
      <vt:lpstr>Federal Suffrage Amendment 1920</vt:lpstr>
      <vt:lpstr>Nevada  Women's Suffrage  Website dedicated to the 100th Anniversary of Suffrage in Nevada: November 4, 2014</vt:lpstr>
      <vt:lpstr>Our Website www.nevadawomen.org</vt:lpstr>
      <vt:lpstr>Connecting to Educators</vt:lpstr>
      <vt:lpstr>Research Center</vt:lpstr>
      <vt:lpstr>Letters from Nevada’s Daughters</vt:lpstr>
      <vt:lpstr>NEW: Legacy Page Nevada Women's History Project invites you to leave a legacy. Made Possible by  The Terry Lee Wells Foundation</vt:lpstr>
      <vt:lpstr>Nevada Women’s Suffrage Celebration</vt:lpstr>
      <vt:lpstr>Souvenir Suffrage License Plate</vt:lpstr>
      <vt:lpstr>March as Living Flag Nevada Day 2020</vt:lpstr>
      <vt:lpstr>Explore Nevada Women's History Project Websites www.nevadawomen.org https://suffrage100nv.org/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Nevada’s Women: Fighting for Equality</dc:title>
  <dc:creator>sue davis</dc:creator>
  <cp:lastModifiedBy>sue davis</cp:lastModifiedBy>
  <cp:revision>55</cp:revision>
  <cp:lastPrinted>2020-02-16T18:10:56Z</cp:lastPrinted>
  <dcterms:created xsi:type="dcterms:W3CDTF">2018-01-17T21:22:21Z</dcterms:created>
  <dcterms:modified xsi:type="dcterms:W3CDTF">2020-02-20T21:43:15Z</dcterms:modified>
</cp:coreProperties>
</file>