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handoutMasterIdLst>
    <p:handoutMasterId r:id="rId13"/>
  </p:handoutMasterIdLst>
  <p:sldIdLst>
    <p:sldId id="256" r:id="rId2"/>
    <p:sldId id="257" r:id="rId3"/>
    <p:sldId id="262" r:id="rId4"/>
    <p:sldId id="263" r:id="rId5"/>
    <p:sldId id="267" r:id="rId6"/>
    <p:sldId id="258" r:id="rId7"/>
    <p:sldId id="259" r:id="rId8"/>
    <p:sldId id="266" r:id="rId9"/>
    <p:sldId id="261" r:id="rId10"/>
    <p:sldId id="264" r:id="rId11"/>
    <p:sldId id="265" r:id="rId12"/>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28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49DA401C-BC08-4DFA-B014-65B0D6D254D2}" type="datetimeFigureOut">
              <a:rPr lang="en-US" smtClean="0"/>
              <a:t>2/27/2015</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061FECC8-6F11-4C13-A6D0-D5B5FC3DDBBA}" type="slidenum">
              <a:rPr lang="en-US" smtClean="0"/>
              <a:t>‹#›</a:t>
            </a:fld>
            <a:endParaRPr lang="en-US"/>
          </a:p>
        </p:txBody>
      </p:sp>
    </p:spTree>
    <p:extLst>
      <p:ext uri="{BB962C8B-B14F-4D97-AF65-F5344CB8AC3E}">
        <p14:creationId xmlns:p14="http://schemas.microsoft.com/office/powerpoint/2010/main" val="26944591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E654582-1A06-1941-9B1A-EC10180B6E24}"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6E654582-1A06-1941-9B1A-EC10180B6E24}" type="datetimeFigureOut">
              <a:rPr lang="en-US" smtClean="0"/>
              <a:t>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5739E-D1F8-2C4A-B57D-3314713975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54582-1A06-1941-9B1A-EC10180B6E24}"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5739E-D1F8-2C4A-B57D-33147139756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6E654582-1A06-1941-9B1A-EC10180B6E24}" type="datetimeFigureOut">
              <a:rPr lang="en-US" smtClean="0"/>
              <a:t>2/27/2015</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1E55739E-D1F8-2C4A-B57D-331471397569}"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6E654582-1A06-1941-9B1A-EC10180B6E24}" type="datetimeFigureOut">
              <a:rPr lang="en-US" smtClean="0"/>
              <a:t>2/27/2015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1E55739E-D1F8-2C4A-B57D-33147139756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6E654582-1A06-1941-9B1A-EC10180B6E24}" type="datetimeFigureOut">
              <a:rPr lang="en-US" smtClean="0"/>
              <a:t>2/27/2015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1E55739E-D1F8-2C4A-B57D-33147139756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E654582-1A06-1941-9B1A-EC10180B6E24}"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5739E-D1F8-2C4A-B57D-33147139756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E654582-1A06-1941-9B1A-EC10180B6E24}"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5739E-D1F8-2C4A-B57D-3314713975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E654582-1A06-1941-9B1A-EC10180B6E24}"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5739E-D1F8-2C4A-B57D-3314713975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654582-1A06-1941-9B1A-EC10180B6E24}"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5739E-D1F8-2C4A-B57D-3314713975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E654582-1A06-1941-9B1A-EC10180B6E24}"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5739E-D1F8-2C4A-B57D-3314713975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E654582-1A06-1941-9B1A-EC10180B6E24}" type="datetimeFigureOut">
              <a:rPr lang="en-US" smtClean="0"/>
              <a:t>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5739E-D1F8-2C4A-B57D-331471397569}"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E654582-1A06-1941-9B1A-EC10180B6E24}"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5739E-D1F8-2C4A-B57D-331471397569}"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E654582-1A06-1941-9B1A-EC10180B6E24}"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5739E-D1F8-2C4A-B57D-331471397569}"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6E654582-1A06-1941-9B1A-EC10180B6E24}"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5739E-D1F8-2C4A-B57D-331471397569}"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E654582-1A06-1941-9B1A-EC10180B6E24}" type="datetimeFigureOut">
              <a:rPr lang="en-US" smtClean="0"/>
              <a:t>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5739E-D1F8-2C4A-B57D-3314713975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6E654582-1A06-1941-9B1A-EC10180B6E24}" type="datetimeFigureOut">
              <a:rPr lang="en-US" smtClean="0"/>
              <a:t>2/27/2015</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1E55739E-D1F8-2C4A-B57D-3314713975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fitzpatrick@washoeschools.net" TargetMode="External"/><Relationship Id="rId2" Type="http://schemas.openxmlformats.org/officeDocument/2006/relationships/image" Target="../media/image12.jpg"/><Relationship Id="rId1" Type="http://schemas.openxmlformats.org/officeDocument/2006/relationships/slideLayout" Target="../slideLayouts/slideLayout10.xml"/><Relationship Id="rId4" Type="http://schemas.openxmlformats.org/officeDocument/2006/relationships/hyperlink" Target="mailto:KMAnderson@washoeschool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The State of Israel” </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israel-fl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0" y="0"/>
            <a:ext cx="9177749" cy="6858000"/>
          </a:xfrm>
          <a:prstGeom prst="rect">
            <a:avLst/>
          </a:prstGeom>
        </p:spPr>
      </p:pic>
      <p:sp>
        <p:nvSpPr>
          <p:cNvPr id="5" name="TextBox 4"/>
          <p:cNvSpPr txBox="1"/>
          <p:nvPr/>
        </p:nvSpPr>
        <p:spPr>
          <a:xfrm>
            <a:off x="116629" y="531274"/>
            <a:ext cx="9027370" cy="954107"/>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Creating the State Of Israel:  </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OUTing</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World Geography Narrative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557226" y="5584880"/>
            <a:ext cx="7710440" cy="923330"/>
          </a:xfrm>
          <a:prstGeom prst="rect">
            <a:avLst/>
          </a:prstGeom>
          <a:noFill/>
        </p:spPr>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Mario Fitzpatrick </a:t>
            </a: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 </a:t>
            </a: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Katie Anderson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45073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Informational Writing Task</a:t>
            </a:r>
            <a:endParaRPr lang="en-US" dirty="0"/>
          </a:p>
        </p:txBody>
      </p:sp>
      <p:sp>
        <p:nvSpPr>
          <p:cNvPr id="3" name="Content Placeholder 2"/>
          <p:cNvSpPr>
            <a:spLocks noGrp="1"/>
          </p:cNvSpPr>
          <p:nvPr>
            <p:ph idx="1"/>
          </p:nvPr>
        </p:nvSpPr>
        <p:spPr/>
        <p:txBody>
          <a:bodyPr/>
          <a:lstStyle/>
          <a:p>
            <a:r>
              <a:rPr lang="en-US" dirty="0" smtClean="0"/>
              <a:t>RAFT Structure</a:t>
            </a:r>
          </a:p>
          <a:p>
            <a:pPr lvl="1"/>
            <a:r>
              <a:rPr lang="en-US" u="sng" dirty="0" smtClean="0"/>
              <a:t>Role of writer</a:t>
            </a:r>
            <a:r>
              <a:rPr lang="en-US" dirty="0" smtClean="0"/>
              <a:t>:	</a:t>
            </a:r>
          </a:p>
          <a:p>
            <a:pPr lvl="2"/>
            <a:r>
              <a:rPr lang="en-US" dirty="0" smtClean="0"/>
              <a:t>An expert on the subject</a:t>
            </a:r>
          </a:p>
          <a:p>
            <a:pPr lvl="1"/>
            <a:r>
              <a:rPr lang="en-US" u="sng" dirty="0" smtClean="0"/>
              <a:t>Audience</a:t>
            </a:r>
            <a:r>
              <a:rPr lang="en-US" dirty="0" smtClean="0"/>
              <a:t>:		</a:t>
            </a:r>
          </a:p>
          <a:p>
            <a:pPr lvl="2"/>
            <a:r>
              <a:rPr lang="en-US" dirty="0" smtClean="0"/>
              <a:t>A person who knows nothing that is travelling to Israel</a:t>
            </a:r>
          </a:p>
          <a:p>
            <a:pPr lvl="1"/>
            <a:r>
              <a:rPr lang="en-US" u="sng" dirty="0" smtClean="0"/>
              <a:t>Format</a:t>
            </a:r>
            <a:r>
              <a:rPr lang="en-US" dirty="0" smtClean="0"/>
              <a:t>:</a:t>
            </a:r>
            <a:endParaRPr lang="en-US" u="sng" dirty="0" smtClean="0"/>
          </a:p>
          <a:p>
            <a:pPr lvl="2"/>
            <a:r>
              <a:rPr lang="en-US" dirty="0" smtClean="0"/>
              <a:t>A “White Paper” </a:t>
            </a:r>
          </a:p>
          <a:p>
            <a:pPr lvl="1"/>
            <a:r>
              <a:rPr lang="en-US" u="sng" dirty="0" smtClean="0"/>
              <a:t>Task</a:t>
            </a:r>
            <a:r>
              <a:rPr lang="en-US" dirty="0" smtClean="0"/>
              <a:t>:</a:t>
            </a:r>
          </a:p>
          <a:p>
            <a:pPr lvl="2"/>
            <a:r>
              <a:rPr lang="en-US" dirty="0" smtClean="0"/>
              <a:t>Explain the historical factors leading to the creation of the state of Israel </a:t>
            </a:r>
          </a:p>
        </p:txBody>
      </p:sp>
    </p:spTree>
    <p:extLst>
      <p:ext uri="{BB962C8B-B14F-4D97-AF65-F5344CB8AC3E}">
        <p14:creationId xmlns:p14="http://schemas.microsoft.com/office/powerpoint/2010/main" val="4255449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oda-rab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112" y="673372"/>
            <a:ext cx="6931827" cy="3106090"/>
          </a:xfrm>
          <a:prstGeom prst="round2DiagRect">
            <a:avLst>
              <a:gd name="adj1" fmla="val 16667"/>
              <a:gd name="adj2" fmla="val 0"/>
            </a:avLst>
          </a:prstGeom>
          <a:ln w="88900" cap="sq">
            <a:solidFill>
              <a:srgbClr val="FF6600"/>
            </a:solidFill>
            <a:miter lim="800000"/>
          </a:ln>
          <a:effectLst>
            <a:outerShdw blurRad="254000" algn="tl" rotWithShape="0">
              <a:srgbClr val="000000">
                <a:alpha val="43000"/>
              </a:srgbClr>
            </a:outerShdw>
          </a:effectLst>
        </p:spPr>
      </p:pic>
      <p:sp>
        <p:nvSpPr>
          <p:cNvPr id="10" name="Snip Single Corner Rectangle 9"/>
          <p:cNvSpPr/>
          <p:nvPr/>
        </p:nvSpPr>
        <p:spPr>
          <a:xfrm>
            <a:off x="822736" y="4369457"/>
            <a:ext cx="7333085" cy="1911638"/>
          </a:xfrm>
          <a:prstGeom prst="snip1Rect">
            <a:avLst>
              <a:gd name="adj" fmla="val 372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Mario Fitzpatrick: </a:t>
            </a:r>
            <a:r>
              <a:rPr lang="en-US" dirty="0" smtClean="0">
                <a:hlinkClick r:id="rId3"/>
              </a:rPr>
              <a:t>mfitzpatrick@washoeschools.net</a:t>
            </a:r>
            <a:endParaRPr lang="en-US" dirty="0"/>
          </a:p>
          <a:p>
            <a:pPr algn="ctr"/>
            <a:endParaRPr lang="en-US" dirty="0" smtClean="0"/>
          </a:p>
          <a:p>
            <a:pPr algn="ctr"/>
            <a:r>
              <a:rPr lang="en-US" dirty="0" smtClean="0"/>
              <a:t>Katie Anderson:  </a:t>
            </a:r>
            <a:r>
              <a:rPr lang="en-US" dirty="0" smtClean="0">
                <a:hlinkClick r:id="rId4"/>
              </a:rPr>
              <a:t>KMAnderson@washoeschools.net</a:t>
            </a:r>
            <a:r>
              <a:rPr lang="en-US" dirty="0" smtClean="0"/>
              <a:t> </a:t>
            </a:r>
            <a:endParaRPr lang="en-US" dirty="0"/>
          </a:p>
        </p:txBody>
      </p:sp>
    </p:spTree>
    <p:extLst>
      <p:ext uri="{BB962C8B-B14F-4D97-AF65-F5344CB8AC3E}">
        <p14:creationId xmlns:p14="http://schemas.microsoft.com/office/powerpoint/2010/main" val="16056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an OUT?</a:t>
            </a:r>
            <a:endParaRPr lang="en-US" dirty="0"/>
          </a:p>
        </p:txBody>
      </p:sp>
      <p:sp>
        <p:nvSpPr>
          <p:cNvPr id="3" name="Content Placeholder 2"/>
          <p:cNvSpPr>
            <a:spLocks noGrp="1"/>
          </p:cNvSpPr>
          <p:nvPr>
            <p:ph idx="1"/>
          </p:nvPr>
        </p:nvSpPr>
        <p:spPr/>
        <p:txBody>
          <a:bodyPr/>
          <a:lstStyle/>
          <a:p>
            <a:r>
              <a:rPr lang="en-US" dirty="0" smtClean="0"/>
              <a:t>“OPENING UP the TEXTBOOK”</a:t>
            </a:r>
          </a:p>
          <a:p>
            <a:r>
              <a:rPr lang="en-US" dirty="0" smtClean="0"/>
              <a:t>Developed by </a:t>
            </a:r>
            <a:r>
              <a:rPr lang="en-US" b="1" dirty="0" smtClean="0">
                <a:solidFill>
                  <a:schemeClr val="tx1"/>
                </a:solidFill>
              </a:rPr>
              <a:t>Stanford History Education Group </a:t>
            </a:r>
            <a:r>
              <a:rPr lang="en-US" dirty="0" smtClean="0"/>
              <a:t>as a way for students to discover historical accounts that go beyond the simplistic accounts of their textbooks</a:t>
            </a:r>
          </a:p>
          <a:p>
            <a:r>
              <a:rPr lang="en-US" dirty="0" smtClean="0"/>
              <a:t>They are essentially DBQ’s that begin with a brief and insufficient section of the textbook.  </a:t>
            </a:r>
          </a:p>
          <a:p>
            <a:r>
              <a:rPr lang="en-US" dirty="0" smtClean="0"/>
              <a:t>Includes a writing task assessment at the end.  </a:t>
            </a:r>
          </a:p>
          <a:p>
            <a:r>
              <a:rPr lang="en-US" dirty="0" smtClean="0"/>
              <a:t>https</a:t>
            </a:r>
            <a:r>
              <a:rPr lang="en-US" dirty="0"/>
              <a:t>://</a:t>
            </a:r>
            <a:r>
              <a:rPr lang="en-US" dirty="0" err="1"/>
              <a:t>www.youtube.com</a:t>
            </a:r>
            <a:r>
              <a:rPr lang="en-US" dirty="0"/>
              <a:t>/</a:t>
            </a:r>
            <a:r>
              <a:rPr lang="en-US" dirty="0" err="1"/>
              <a:t>watch?v</a:t>
            </a:r>
            <a:r>
              <a:rPr lang="en-US" dirty="0"/>
              <a:t>=6v1N7N1jKlk</a:t>
            </a:r>
          </a:p>
        </p:txBody>
      </p:sp>
    </p:spTree>
    <p:extLst>
      <p:ext uri="{BB962C8B-B14F-4D97-AF65-F5344CB8AC3E}">
        <p14:creationId xmlns:p14="http://schemas.microsoft.com/office/powerpoint/2010/main" val="391011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887" y="502666"/>
            <a:ext cx="4214225" cy="5852667"/>
          </a:xfrm>
          <a:prstGeom prst="rect">
            <a:avLst/>
          </a:prstGeom>
        </p:spPr>
      </p:pic>
    </p:spTree>
    <p:extLst>
      <p:ext uri="{BB962C8B-B14F-4D97-AF65-F5344CB8AC3E}">
        <p14:creationId xmlns:p14="http://schemas.microsoft.com/office/powerpoint/2010/main" val="768870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20579"/>
            <a:ext cx="7583487" cy="1044388"/>
          </a:xfrm>
        </p:spPr>
        <p:txBody>
          <a:bodyPr/>
          <a:lstStyle/>
          <a:p>
            <a:pPr algn="ctr"/>
            <a:r>
              <a:rPr lang="en-US" dirty="0" smtClean="0"/>
              <a:t>OUTs address Core Actions 1-3</a:t>
            </a:r>
            <a:endParaRPr lang="en-US" dirty="0"/>
          </a:p>
        </p:txBody>
      </p:sp>
      <p:sp>
        <p:nvSpPr>
          <p:cNvPr id="3" name="Content Placeholder 2"/>
          <p:cNvSpPr>
            <a:spLocks noGrp="1"/>
          </p:cNvSpPr>
          <p:nvPr>
            <p:ph idx="1"/>
          </p:nvPr>
        </p:nvSpPr>
        <p:spPr>
          <a:xfrm>
            <a:off x="360948" y="1425388"/>
            <a:ext cx="8475578" cy="5058296"/>
          </a:xfrm>
        </p:spPr>
        <p:txBody>
          <a:bodyPr>
            <a:normAutofit fontScale="70000" lnSpcReduction="20000"/>
          </a:bodyPr>
          <a:lstStyle/>
          <a:p>
            <a:r>
              <a:rPr lang="en-US" sz="3100" b="1" u="sng" dirty="0" smtClean="0">
                <a:solidFill>
                  <a:schemeClr val="tx1">
                    <a:lumMod val="75000"/>
                    <a:lumOff val="25000"/>
                  </a:schemeClr>
                </a:solidFill>
              </a:rPr>
              <a:t>CA1</a:t>
            </a:r>
            <a:r>
              <a:rPr lang="en-US" sz="3100" b="1" dirty="0" smtClean="0">
                <a:solidFill>
                  <a:schemeClr val="tx1">
                    <a:lumMod val="75000"/>
                    <a:lumOff val="25000"/>
                  </a:schemeClr>
                </a:solidFill>
              </a:rPr>
              <a:t>: Focus each lesson on a high quality text/s.</a:t>
            </a:r>
          </a:p>
          <a:p>
            <a:pPr lvl="1"/>
            <a:r>
              <a:rPr lang="en-US" dirty="0" smtClean="0"/>
              <a:t>Majority of lesson spent on reading, speaking, listening, writing about texts;</a:t>
            </a:r>
          </a:p>
          <a:p>
            <a:pPr lvl="1"/>
            <a:r>
              <a:rPr lang="en-US" dirty="0" smtClean="0"/>
              <a:t>Texts are at or above grade level;</a:t>
            </a:r>
          </a:p>
          <a:p>
            <a:pPr lvl="1"/>
            <a:r>
              <a:rPr lang="en-US" dirty="0" smtClean="0"/>
              <a:t>Texts… provide useful information, are illustrated.</a:t>
            </a:r>
          </a:p>
          <a:p>
            <a:r>
              <a:rPr lang="en-US" sz="3400" b="1" u="sng" dirty="0" smtClean="0">
                <a:solidFill>
                  <a:schemeClr val="tx1">
                    <a:lumMod val="75000"/>
                    <a:lumOff val="25000"/>
                  </a:schemeClr>
                </a:solidFill>
              </a:rPr>
              <a:t>CA2</a:t>
            </a:r>
            <a:r>
              <a:rPr lang="en-US" sz="3400" b="1" dirty="0" smtClean="0">
                <a:solidFill>
                  <a:schemeClr val="tx1">
                    <a:lumMod val="75000"/>
                    <a:lumOff val="25000"/>
                  </a:schemeClr>
                </a:solidFill>
              </a:rPr>
              <a:t>: Employ questions and tasks that are text dependent and text specific</a:t>
            </a:r>
            <a:r>
              <a:rPr lang="en-US" sz="2900" b="1" dirty="0" smtClean="0">
                <a:solidFill>
                  <a:schemeClr val="tx1">
                    <a:lumMod val="75000"/>
                    <a:lumOff val="25000"/>
                  </a:schemeClr>
                </a:solidFill>
              </a:rPr>
              <a:t>.</a:t>
            </a:r>
            <a:r>
              <a:rPr lang="en-US" sz="2300" b="1" dirty="0" smtClean="0"/>
              <a:t>  </a:t>
            </a:r>
          </a:p>
          <a:p>
            <a:pPr lvl="1"/>
            <a:r>
              <a:rPr lang="en-US" dirty="0" smtClean="0"/>
              <a:t>Questions attend to structure, ideas, events and details of text;</a:t>
            </a:r>
          </a:p>
          <a:p>
            <a:pPr lvl="1"/>
            <a:r>
              <a:rPr lang="en-US" dirty="0" smtClean="0"/>
              <a:t>Students are required to use details to demonstrate understanding and support their ideas;</a:t>
            </a:r>
          </a:p>
          <a:p>
            <a:pPr lvl="1"/>
            <a:r>
              <a:rPr lang="en-US" dirty="0" smtClean="0"/>
              <a:t>Questions address academic language;</a:t>
            </a:r>
          </a:p>
          <a:p>
            <a:pPr lvl="1"/>
            <a:r>
              <a:rPr lang="en-US" dirty="0" smtClean="0"/>
              <a:t>Questions are sequenced to guide students into a deeper understanding of lesson objectives.</a:t>
            </a:r>
          </a:p>
          <a:p>
            <a:r>
              <a:rPr lang="en-US" sz="3400" b="1" u="sng" dirty="0" smtClean="0">
                <a:solidFill>
                  <a:schemeClr val="tx1">
                    <a:lumMod val="75000"/>
                    <a:lumOff val="25000"/>
                  </a:schemeClr>
                </a:solidFill>
              </a:rPr>
              <a:t>CA3</a:t>
            </a:r>
            <a:r>
              <a:rPr lang="en-US" sz="3400" b="1" dirty="0" smtClean="0">
                <a:solidFill>
                  <a:schemeClr val="tx1">
                    <a:lumMod val="75000"/>
                    <a:lumOff val="25000"/>
                  </a:schemeClr>
                </a:solidFill>
              </a:rPr>
              <a:t>: Provide all students with opportunities to engage in the work of the lesson.</a:t>
            </a:r>
            <a:r>
              <a:rPr lang="en-US" sz="3400" dirty="0" smtClean="0">
                <a:solidFill>
                  <a:schemeClr val="tx1">
                    <a:lumMod val="75000"/>
                    <a:lumOff val="25000"/>
                  </a:schemeClr>
                </a:solidFill>
              </a:rPr>
              <a:t>   </a:t>
            </a:r>
          </a:p>
          <a:p>
            <a:pPr lvl="1"/>
            <a:r>
              <a:rPr lang="en-US" dirty="0" smtClean="0"/>
              <a:t>Teacher uses strategies to keep all students persevering with challenging text;</a:t>
            </a:r>
          </a:p>
          <a:p>
            <a:pPr lvl="1"/>
            <a:r>
              <a:rPr lang="en-US" dirty="0" smtClean="0"/>
              <a:t>Teacher creates conditions for student conversations; </a:t>
            </a:r>
          </a:p>
          <a:p>
            <a:pPr lvl="1"/>
            <a:r>
              <a:rPr lang="en-US" dirty="0" smtClean="0"/>
              <a:t>Teacher acts on knowledge of individual students to promote progress toward independence and grade-level literacy tasks.</a:t>
            </a:r>
          </a:p>
        </p:txBody>
      </p:sp>
    </p:spTree>
    <p:extLst>
      <p:ext uri="{BB962C8B-B14F-4D97-AF65-F5344CB8AC3E}">
        <p14:creationId xmlns:p14="http://schemas.microsoft.com/office/powerpoint/2010/main" val="382548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We understand that…	</a:t>
            </a:r>
            <a:endParaRPr lang="en-US" dirty="0"/>
          </a:p>
        </p:txBody>
      </p:sp>
      <p:sp>
        <p:nvSpPr>
          <p:cNvPr id="3" name="Content Placeholder 2"/>
          <p:cNvSpPr>
            <a:spLocks noGrp="1"/>
          </p:cNvSpPr>
          <p:nvPr>
            <p:ph idx="1"/>
          </p:nvPr>
        </p:nvSpPr>
        <p:spPr>
          <a:xfrm>
            <a:off x="214090" y="1443676"/>
            <a:ext cx="8714232" cy="4208930"/>
          </a:xfrm>
        </p:spPr>
        <p:txBody>
          <a:bodyPr>
            <a:normAutofit/>
          </a:bodyPr>
          <a:lstStyle/>
          <a:p>
            <a:r>
              <a:rPr lang="en-US" dirty="0" smtClean="0"/>
              <a:t>…the Creation of the State of Israel is one of, if not the, most hotly contested geopolitical issues of the modern age.</a:t>
            </a:r>
          </a:p>
          <a:p>
            <a:r>
              <a:rPr lang="en-US" dirty="0" smtClean="0"/>
              <a:t>…this is an issue that is shaped and driven by a plethora of historical and religious strata and by the perspectives of multiple groups both within and outside of the region.</a:t>
            </a:r>
          </a:p>
          <a:p>
            <a:r>
              <a:rPr lang="en-US" dirty="0" smtClean="0"/>
              <a:t>…that there are two solid defendable positions and that people who care about this issue are usually bias towards the Israeli or the Palestinian cause.  </a:t>
            </a:r>
          </a:p>
          <a:p>
            <a:pPr marL="0" indent="0">
              <a:buNone/>
            </a:pPr>
            <a:r>
              <a:rPr lang="en-US" dirty="0" smtClean="0"/>
              <a:t>  </a:t>
            </a:r>
            <a:endParaRPr lang="en-US" dirty="0"/>
          </a:p>
        </p:txBody>
      </p:sp>
      <p:sp>
        <p:nvSpPr>
          <p:cNvPr id="4" name="Equal 3"/>
          <p:cNvSpPr/>
          <p:nvPr/>
        </p:nvSpPr>
        <p:spPr>
          <a:xfrm>
            <a:off x="1298448" y="4407408"/>
            <a:ext cx="6501384" cy="2093976"/>
          </a:xfrm>
          <a:prstGeom prst="mathEqua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solidFill>
                  <a:schemeClr val="tx1"/>
                </a:solidFill>
              </a:rPr>
              <a:t>We have, however, attempted to create a balanced presentation the factors contributing to this historic decision.   </a:t>
            </a:r>
            <a:endParaRPr lang="en-US" dirty="0">
              <a:solidFill>
                <a:schemeClr val="tx1"/>
              </a:solidFill>
            </a:endParaRPr>
          </a:p>
        </p:txBody>
      </p:sp>
    </p:spTree>
    <p:extLst>
      <p:ext uri="{BB962C8B-B14F-4D97-AF65-F5344CB8AC3E}">
        <p14:creationId xmlns:p14="http://schemas.microsoft.com/office/powerpoint/2010/main" val="41409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54526"/>
            <a:ext cx="7583487" cy="1198125"/>
          </a:xfrm>
        </p:spPr>
        <p:txBody>
          <a:bodyPr/>
          <a:lstStyle/>
          <a:p>
            <a:pPr algn="ctr"/>
            <a:r>
              <a:rPr lang="en-US" dirty="0" smtClean="0"/>
              <a:t>Why are we </a:t>
            </a:r>
            <a:r>
              <a:rPr lang="en-US" dirty="0" err="1" smtClean="0"/>
              <a:t>OUTing</a:t>
            </a:r>
            <a:r>
              <a:rPr lang="en-US" dirty="0" smtClean="0"/>
              <a:t> the Creation of the State of Israel?</a:t>
            </a:r>
            <a:endParaRPr lang="en-US" dirty="0"/>
          </a:p>
        </p:txBody>
      </p:sp>
      <p:sp>
        <p:nvSpPr>
          <p:cNvPr id="3" name="Content Placeholder 2"/>
          <p:cNvSpPr>
            <a:spLocks noGrp="1"/>
          </p:cNvSpPr>
          <p:nvPr>
            <p:ph idx="1"/>
          </p:nvPr>
        </p:nvSpPr>
        <p:spPr>
          <a:xfrm>
            <a:off x="313151" y="1652651"/>
            <a:ext cx="8404964" cy="4385079"/>
          </a:xfrm>
        </p:spPr>
        <p:txBody>
          <a:bodyPr>
            <a:noAutofit/>
          </a:bodyPr>
          <a:lstStyle/>
          <a:p>
            <a:r>
              <a:rPr lang="en-US" sz="2000" dirty="0" smtClean="0"/>
              <a:t>The creation of the Israeli State in 1948 was predicated upon an Jewish religious tradition and Zionism, as well as political commitments made by colonial powers in the early 20</a:t>
            </a:r>
            <a:r>
              <a:rPr lang="en-US" sz="2000" baseline="30000" dirty="0" smtClean="0"/>
              <a:t>th</a:t>
            </a:r>
            <a:r>
              <a:rPr lang="en-US" sz="2000" dirty="0" smtClean="0"/>
              <a:t> Century and finally because of the consequences the anti-Semitism, Nazi Germany and the Holocaust.  </a:t>
            </a:r>
          </a:p>
          <a:p>
            <a:r>
              <a:rPr lang="en-US" sz="2000" dirty="0" smtClean="0"/>
              <a:t>Since its creation, the Nation of Israel is has been under fire from amongst others, bordering nations and even some within America.  It has also been seen as controversial and tumultuous and has shaped America’s relations in the Middle East.</a:t>
            </a:r>
          </a:p>
          <a:p>
            <a:r>
              <a:rPr lang="en-US" sz="2000" dirty="0" smtClean="0"/>
              <a:t>Understanding its creation, is important for students to understand contemporary international relations, the political geography of the middle east and the ongoing conflict between Israel and Palestinians.  </a:t>
            </a:r>
            <a:endParaRPr lang="en-US" sz="2000" dirty="0"/>
          </a:p>
        </p:txBody>
      </p:sp>
    </p:spTree>
    <p:extLst>
      <p:ext uri="{BB962C8B-B14F-4D97-AF65-F5344CB8AC3E}">
        <p14:creationId xmlns:p14="http://schemas.microsoft.com/office/powerpoint/2010/main" val="24048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31312"/>
            <a:ext cx="7583487" cy="1044388"/>
          </a:xfrm>
        </p:spPr>
        <p:txBody>
          <a:bodyPr/>
          <a:lstStyle/>
          <a:p>
            <a:r>
              <a:rPr lang="en-US" dirty="0" smtClean="0"/>
              <a:t>And… this is how your textbook explains it…  </a:t>
            </a:r>
            <a:endParaRPr lang="en-US" dirty="0"/>
          </a:p>
        </p:txBody>
      </p:sp>
      <p:sp>
        <p:nvSpPr>
          <p:cNvPr id="3" name="Content Placeholder 2"/>
          <p:cNvSpPr>
            <a:spLocks noGrp="1"/>
          </p:cNvSpPr>
          <p:nvPr>
            <p:ph idx="1"/>
          </p:nvPr>
        </p:nvSpPr>
        <p:spPr/>
        <p:txBody>
          <a:bodyPr>
            <a:normAutofit fontScale="85000" lnSpcReduction="10000"/>
          </a:bodyPr>
          <a:lstStyle/>
          <a:p>
            <a:r>
              <a:rPr lang="en-US" dirty="0"/>
              <a:t>At the end of World War II, thousands of Jewish survivors of the Holocaust wanted to settle in Palestine.  </a:t>
            </a:r>
            <a:r>
              <a:rPr lang="en-US" u="sng" dirty="0"/>
              <a:t>Palestine was considered the Jewish homeland.  World opinion supported the establishment of a Jewish nation-state.  Britain eventually referred the question of a Jewish homeland to the United Nations.  In 1947, the United Nations developed a plan to divide Palestine into two states—one or Arabs and one for Jews.</a:t>
            </a:r>
          </a:p>
          <a:p>
            <a:r>
              <a:rPr lang="en-US" u="sng" dirty="0"/>
              <a:t>Arabs in the region did not agree with division</a:t>
            </a:r>
            <a:r>
              <a:rPr lang="en-US" dirty="0"/>
              <a:t>.  However, the nation of Israel was established on May 14, 1948.  Immediately, the surrounding Arab nations of Egypt, Syria, Lebanon, Jordan, Iraq, Saudi Arabia and Yemen invaded Israel to prevent the establishment of the state.  Jewish troops fought back.  By the 1950s, Israel was a firmly established nation.  The 1948 war was the beginning of hostilities that continue to this day.</a:t>
            </a:r>
          </a:p>
          <a:p>
            <a:endParaRPr lang="en-US" dirty="0"/>
          </a:p>
        </p:txBody>
      </p:sp>
    </p:spTree>
    <p:extLst>
      <p:ext uri="{BB962C8B-B14F-4D97-AF65-F5344CB8AC3E}">
        <p14:creationId xmlns:p14="http://schemas.microsoft.com/office/powerpoint/2010/main" val="276611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44606"/>
            <a:ext cx="7583487" cy="1044388"/>
          </a:xfrm>
        </p:spPr>
        <p:txBody>
          <a:bodyPr/>
          <a:lstStyle/>
          <a:p>
            <a:r>
              <a:rPr lang="en-US" sz="2800" dirty="0" smtClean="0"/>
              <a:t>This OUT…. Complicates and Vivifies the text book account… </a:t>
            </a:r>
            <a:endParaRPr lang="en-US" sz="2800" dirty="0"/>
          </a:p>
        </p:txBody>
      </p:sp>
      <p:sp>
        <p:nvSpPr>
          <p:cNvPr id="3" name="Content Placeholder 2"/>
          <p:cNvSpPr>
            <a:spLocks noGrp="1"/>
          </p:cNvSpPr>
          <p:nvPr>
            <p:ph idx="1"/>
          </p:nvPr>
        </p:nvSpPr>
        <p:spPr/>
        <p:txBody>
          <a:bodyPr/>
          <a:lstStyle/>
          <a:p>
            <a:r>
              <a:rPr lang="en-US" dirty="0" smtClean="0"/>
              <a:t>Essential Understanding:</a:t>
            </a:r>
          </a:p>
          <a:p>
            <a:pPr lvl="1"/>
            <a:r>
              <a:rPr lang="en-US" dirty="0" smtClean="0"/>
              <a:t>  How do the sources provided in the OUT complicate and vivify your understanding of the creation of the state of Israel in light of the Jewish historical claim to a homeland in Palestine?   </a:t>
            </a:r>
            <a:endParaRPr lang="en-US" dirty="0"/>
          </a:p>
        </p:txBody>
      </p:sp>
      <p:pic>
        <p:nvPicPr>
          <p:cNvPr id="4" name="Picture 3"/>
          <p:cNvPicPr>
            <a:picLocks noChangeAspect="1"/>
          </p:cNvPicPr>
          <p:nvPr/>
        </p:nvPicPr>
        <p:blipFill>
          <a:blip r:embed="rId2"/>
          <a:stretch>
            <a:fillRect/>
          </a:stretch>
        </p:blipFill>
        <p:spPr>
          <a:xfrm>
            <a:off x="2135854" y="3610737"/>
            <a:ext cx="4749578" cy="27458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6642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381000"/>
            <a:ext cx="8119872" cy="1237488"/>
          </a:xfrm>
        </p:spPr>
        <p:txBody>
          <a:bodyPr/>
          <a:lstStyle/>
          <a:p>
            <a:r>
              <a:rPr lang="en-US" dirty="0" smtClean="0"/>
              <a:t>And Unfolding Story:  </a:t>
            </a:r>
            <a:br>
              <a:rPr lang="en-US" dirty="0" smtClean="0"/>
            </a:br>
            <a:r>
              <a:rPr lang="en-US" dirty="0" smtClean="0"/>
              <a:t>Ordering the Sources </a:t>
            </a:r>
            <a:endParaRPr lang="en-US" dirty="0"/>
          </a:p>
        </p:txBody>
      </p:sp>
      <p:sp>
        <p:nvSpPr>
          <p:cNvPr id="3" name="Content Placeholder 2"/>
          <p:cNvSpPr>
            <a:spLocks noGrp="1"/>
          </p:cNvSpPr>
          <p:nvPr>
            <p:ph idx="1"/>
          </p:nvPr>
        </p:nvSpPr>
        <p:spPr>
          <a:xfrm>
            <a:off x="816833" y="1601235"/>
            <a:ext cx="7583487" cy="3427965"/>
          </a:xfrm>
        </p:spPr>
        <p:txBody>
          <a:bodyPr>
            <a:normAutofit fontScale="70000" lnSpcReduction="20000"/>
          </a:bodyPr>
          <a:lstStyle/>
          <a:p>
            <a:pPr marL="457200" indent="-457200">
              <a:buFont typeface="+mj-lt"/>
              <a:buAutoNum type="arabicPeriod"/>
            </a:pPr>
            <a:r>
              <a:rPr lang="en-US" dirty="0" smtClean="0"/>
              <a:t>Text Book</a:t>
            </a:r>
          </a:p>
          <a:p>
            <a:pPr marL="457200" indent="-457200">
              <a:buFont typeface="+mj-lt"/>
              <a:buAutoNum type="arabicPeriod"/>
            </a:pPr>
            <a:r>
              <a:rPr lang="en-US" dirty="0" smtClean="0"/>
              <a:t>Biblical Narrative</a:t>
            </a:r>
          </a:p>
          <a:p>
            <a:pPr marL="457200" indent="-457200">
              <a:buFont typeface="+mj-lt"/>
              <a:buAutoNum type="arabicPeriod"/>
            </a:pPr>
            <a:r>
              <a:rPr lang="en-US" dirty="0" smtClean="0"/>
              <a:t>Map: Biblical Boundary of Greater Israel</a:t>
            </a:r>
          </a:p>
          <a:p>
            <a:pPr marL="457200" indent="-457200">
              <a:buFont typeface="+mj-lt"/>
              <a:buAutoNum type="arabicPeriod"/>
            </a:pPr>
            <a:r>
              <a:rPr lang="en-US" dirty="0" smtClean="0"/>
              <a:t>Overview of Zionism   </a:t>
            </a:r>
          </a:p>
          <a:p>
            <a:pPr marL="457200" indent="-457200">
              <a:buFont typeface="+mj-lt"/>
              <a:buAutoNum type="arabicPeriod"/>
            </a:pPr>
            <a:r>
              <a:rPr lang="en-US" dirty="0" smtClean="0"/>
              <a:t>Balfour Declaration and the subsequent White Paper </a:t>
            </a:r>
          </a:p>
          <a:p>
            <a:pPr marL="457200" indent="-457200">
              <a:buFont typeface="+mj-lt"/>
              <a:buAutoNum type="arabicPeriod"/>
            </a:pPr>
            <a:r>
              <a:rPr lang="en-US" dirty="0" smtClean="0"/>
              <a:t>United Nations vote declaring Israel a State.</a:t>
            </a:r>
          </a:p>
          <a:p>
            <a:pPr marL="457200" indent="-457200">
              <a:buFont typeface="+mj-lt"/>
              <a:buAutoNum type="arabicPeriod"/>
            </a:pPr>
            <a:r>
              <a:rPr lang="en-US" dirty="0" smtClean="0"/>
              <a:t>Map:  Population Distribution of Palestine 1945</a:t>
            </a:r>
          </a:p>
          <a:p>
            <a:pPr marL="457200" indent="-457200">
              <a:buFont typeface="+mj-lt"/>
              <a:buAutoNum type="arabicPeriod"/>
            </a:pPr>
            <a:r>
              <a:rPr lang="en-US" dirty="0" smtClean="0"/>
              <a:t>Map:  Shifting Land Ownership 1945- 2005</a:t>
            </a:r>
          </a:p>
          <a:p>
            <a:pPr marL="0" indent="0">
              <a:buNone/>
            </a:pPr>
            <a:endParaRPr lang="en-US" dirty="0" smtClean="0"/>
          </a:p>
        </p:txBody>
      </p:sp>
      <p:sp>
        <p:nvSpPr>
          <p:cNvPr id="4" name="Rounded Rectangle 3"/>
          <p:cNvSpPr/>
          <p:nvPr/>
        </p:nvSpPr>
        <p:spPr>
          <a:xfrm>
            <a:off x="1897811" y="5184475"/>
            <a:ext cx="5296619" cy="115594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Time to work through documents</a:t>
            </a:r>
            <a:endParaRPr lang="en-US" dirty="0"/>
          </a:p>
        </p:txBody>
      </p:sp>
    </p:spTree>
    <p:extLst>
      <p:ext uri="{BB962C8B-B14F-4D97-AF65-F5344CB8AC3E}">
        <p14:creationId xmlns:p14="http://schemas.microsoft.com/office/powerpoint/2010/main" val="4001003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Revolution.thmx</Template>
  <TotalTime>5492</TotalTime>
  <Words>780</Words>
  <Application>Microsoft Office PowerPoint</Application>
  <PresentationFormat>On-screen Show (4:3)</PresentationFormat>
  <Paragraphs>65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Trebuchet MS</vt:lpstr>
      <vt:lpstr>Wingdings 2</vt:lpstr>
      <vt:lpstr>Revolution</vt:lpstr>
      <vt:lpstr>“Creating The State of Israel” </vt:lpstr>
      <vt:lpstr>What is an OUT?</vt:lpstr>
      <vt:lpstr>PowerPoint Presentation</vt:lpstr>
      <vt:lpstr>OUTs address Core Actions 1-3</vt:lpstr>
      <vt:lpstr>Disclaimer: We understand that… </vt:lpstr>
      <vt:lpstr>Why are we OUTing the Creation of the State of Israel?</vt:lpstr>
      <vt:lpstr>And… this is how your textbook explains it…  </vt:lpstr>
      <vt:lpstr>This OUT…. Complicates and Vivifies the text book account… </vt:lpstr>
      <vt:lpstr>And Unfolding Story:   Ordering the Sources </vt:lpstr>
      <vt:lpstr>Informational Writing Task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The State of Israel”</dc:title>
  <dc:creator>wcsd</dc:creator>
  <cp:lastModifiedBy>Anderson, Katie</cp:lastModifiedBy>
  <cp:revision>29</cp:revision>
  <cp:lastPrinted>2015-02-27T22:40:50Z</cp:lastPrinted>
  <dcterms:created xsi:type="dcterms:W3CDTF">2015-01-19T15:29:57Z</dcterms:created>
  <dcterms:modified xsi:type="dcterms:W3CDTF">2015-02-27T22:41:33Z</dcterms:modified>
</cp:coreProperties>
</file>