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1" r:id="rId6"/>
    <p:sldId id="260" r:id="rId7"/>
    <p:sldId id="262" r:id="rId8"/>
    <p:sldId id="267" r:id="rId9"/>
    <p:sldId id="263" r:id="rId10"/>
    <p:sldId id="268" r:id="rId11"/>
    <p:sldId id="264" r:id="rId12"/>
    <p:sldId id="269" r:id="rId13"/>
    <p:sldId id="265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PFgam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Literacy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Denise Paxton &amp; Sarah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Clue!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61370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Review financial assets and investment accounts</a:t>
            </a:r>
          </a:p>
          <a:p>
            <a:r>
              <a:rPr lang="en-US" dirty="0" smtClean="0"/>
              <a:t>60-90 minutes</a:t>
            </a:r>
          </a:p>
          <a:p>
            <a:r>
              <a:rPr lang="en-US" dirty="0" smtClean="0"/>
              <a:t>Groups of 4-6 students – 1 game set for each group, 1 “Detective notebook” &amp; debrief sheet for each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418898"/>
            <a:ext cx="5086538" cy="410954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Hook – </a:t>
            </a:r>
            <a:r>
              <a:rPr lang="en-US" dirty="0" err="1" smtClean="0"/>
              <a:t>Quickwrite</a:t>
            </a:r>
            <a:r>
              <a:rPr lang="en-US" dirty="0" smtClean="0"/>
              <a:t> &amp; Vocabulary review</a:t>
            </a:r>
          </a:p>
          <a:p>
            <a:r>
              <a:rPr lang="en-US" dirty="0" smtClean="0"/>
              <a:t>Students play to answer – Who made the investment? What financial asset did he or she buy? How was the asset purchased? (place these 3 cards in the portfolio envelop)</a:t>
            </a:r>
          </a:p>
          <a:p>
            <a:r>
              <a:rPr lang="en-US" dirty="0" smtClean="0"/>
              <a:t>Deal the cards &amp; begin play – mark off on your detective notebook sheet</a:t>
            </a:r>
          </a:p>
          <a:p>
            <a:r>
              <a:rPr lang="en-US" dirty="0" smtClean="0"/>
              <a:t>Closure – “Get a Clue debrief” worksheet &amp; pairs discussion</a:t>
            </a:r>
          </a:p>
        </p:txBody>
      </p:sp>
    </p:spTree>
    <p:extLst>
      <p:ext uri="{BB962C8B-B14F-4D97-AF65-F5344CB8AC3E}">
        <p14:creationId xmlns:p14="http://schemas.microsoft.com/office/powerpoint/2010/main" val="3528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</a:t>
            </a:r>
            <a:r>
              <a:rPr lang="en-US" dirty="0" err="1" smtClean="0"/>
              <a:t>uno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68329"/>
            <a:ext cx="4856158" cy="679994"/>
          </a:xfrm>
        </p:spPr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SS.6-8.FL.2. </a:t>
            </a:r>
            <a:r>
              <a:rPr lang="en-US" dirty="0"/>
              <a:t>Investigate consequences of potential financial decisions to make reasoned financial choices.</a:t>
            </a:r>
          </a:p>
          <a:p>
            <a:r>
              <a:rPr lang="en-US" b="1" dirty="0"/>
              <a:t>SS.6-8.FL.10. </a:t>
            </a:r>
            <a:r>
              <a:rPr lang="en-US" dirty="0"/>
              <a:t>Identify college and career options and their effect on income and unemployment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857" y="2377225"/>
            <a:ext cx="4864491" cy="679994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881857" y="3110978"/>
            <a:ext cx="5088713" cy="25128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SS.9-12.FL.1. </a:t>
            </a:r>
            <a:r>
              <a:rPr lang="en-US" dirty="0"/>
              <a:t>Analyze the alternatives and consequences of financial decision-making in the development of financial goals.</a:t>
            </a:r>
          </a:p>
          <a:p>
            <a:r>
              <a:rPr lang="en-US" b="1" dirty="0"/>
              <a:t>SS.9-12.FL.11. </a:t>
            </a:r>
            <a:r>
              <a:rPr lang="en-US" dirty="0"/>
              <a:t>Evaluate college and career choices and their effect on income, disposable income, unemployment, and underemployment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86" y="239439"/>
            <a:ext cx="2141184" cy="20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</a:t>
            </a:r>
            <a:r>
              <a:rPr lang="en-US" dirty="0" err="1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7083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Learn about median wages &amp; education requirements of common occupations</a:t>
            </a:r>
          </a:p>
          <a:p>
            <a:r>
              <a:rPr lang="en-US" dirty="0" smtClean="0"/>
              <a:t>60 minutes</a:t>
            </a:r>
          </a:p>
          <a:p>
            <a:r>
              <a:rPr lang="en-US" dirty="0" smtClean="0"/>
              <a:t>Groups of 4-5 students – 1 game set for each group &amp; one Debriefing occupation </a:t>
            </a:r>
            <a:r>
              <a:rPr lang="en-US" dirty="0" err="1" smtClean="0"/>
              <a:t>uno</a:t>
            </a:r>
            <a:r>
              <a:rPr lang="en-US" dirty="0" smtClean="0"/>
              <a:t> worksheet for each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4545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Hook – Discussion prompt &amp; discussion of key vocabulary</a:t>
            </a:r>
          </a:p>
          <a:p>
            <a:r>
              <a:rPr lang="en-US" dirty="0" smtClean="0"/>
              <a:t>Allow 15 minutes of game play using the decoding sheet</a:t>
            </a:r>
          </a:p>
          <a:p>
            <a:r>
              <a:rPr lang="en-US" dirty="0" smtClean="0"/>
              <a:t>Closure – Complete the Debrief sheet in groups and create collaborative responses</a:t>
            </a:r>
          </a:p>
          <a:p>
            <a:r>
              <a:rPr lang="en-US" dirty="0" smtClean="0"/>
              <a:t>Optional extension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67" y="95970"/>
            <a:ext cx="10394707" cy="1158140"/>
          </a:xfrm>
        </p:spPr>
        <p:txBody>
          <a:bodyPr/>
          <a:lstStyle/>
          <a:p>
            <a:r>
              <a:rPr lang="en-US" dirty="0" smtClean="0"/>
              <a:t>Insurance Vocabulary match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62" y="2841377"/>
            <a:ext cx="4856158" cy="679994"/>
          </a:xfrm>
        </p:spPr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6921" y="2841377"/>
            <a:ext cx="4864491" cy="679994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436921" y="3669456"/>
            <a:ext cx="5088713" cy="2512852"/>
          </a:xfrm>
        </p:spPr>
        <p:txBody>
          <a:bodyPr/>
          <a:lstStyle/>
          <a:p>
            <a:r>
              <a:rPr lang="en-US" b="1" dirty="0"/>
              <a:t>SS.9-12.FL.10. </a:t>
            </a:r>
            <a:r>
              <a:rPr lang="en-US" dirty="0"/>
              <a:t>Analyze the purpose and specifics of various insurance plans as well as compare quality of insurance providers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60" y="1089412"/>
            <a:ext cx="4008478" cy="1916663"/>
          </a:xfrm>
          <a:prstGeom prst="rect">
            <a:avLst/>
          </a:prstGeom>
        </p:spPr>
      </p:pic>
      <p:sp>
        <p:nvSpPr>
          <p:cNvPr id="10" name="Cross 9"/>
          <p:cNvSpPr/>
          <p:nvPr/>
        </p:nvSpPr>
        <p:spPr>
          <a:xfrm rot="2657647">
            <a:off x="820579" y="2319438"/>
            <a:ext cx="3298292" cy="3277696"/>
          </a:xfrm>
          <a:prstGeom prst="plus">
            <a:avLst>
              <a:gd name="adj" fmla="val 44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Vocabulary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41401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Learn the basics of insurance</a:t>
            </a:r>
          </a:p>
          <a:p>
            <a:r>
              <a:rPr lang="en-US" dirty="0" smtClean="0"/>
              <a:t>30 minutes</a:t>
            </a:r>
          </a:p>
          <a:p>
            <a:r>
              <a:rPr lang="en-US" dirty="0" smtClean="0"/>
              <a:t>Pairs of students – 1 set of game cards for each pair, 1 Personal assessment &amp; Vocabulary debrief for each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Hook – </a:t>
            </a:r>
            <a:r>
              <a:rPr lang="en-US" dirty="0" err="1" smtClean="0"/>
              <a:t>Quickwrite</a:t>
            </a:r>
            <a:r>
              <a:rPr lang="en-US" dirty="0" smtClean="0"/>
              <a:t> &amp; Personal Risk Assessment sheet</a:t>
            </a:r>
          </a:p>
          <a:p>
            <a:r>
              <a:rPr lang="en-US" dirty="0" smtClean="0"/>
              <a:t>Allow 10-15 minutes of game play</a:t>
            </a:r>
          </a:p>
          <a:p>
            <a:r>
              <a:rPr lang="en-US" dirty="0" smtClean="0"/>
              <a:t>Complete the vocabulary debrief in pairs and discuss</a:t>
            </a:r>
          </a:p>
          <a:p>
            <a:r>
              <a:rPr lang="en-US" dirty="0" smtClean="0"/>
              <a:t>Extension lesson – “is insurance worth buying?”</a:t>
            </a:r>
          </a:p>
        </p:txBody>
      </p:sp>
    </p:spTree>
    <p:extLst>
      <p:ext uri="{BB962C8B-B14F-4D97-AF65-F5344CB8AC3E}">
        <p14:creationId xmlns:p14="http://schemas.microsoft.com/office/powerpoint/2010/main" val="3055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find the games?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057578"/>
            <a:ext cx="10394707" cy="16396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bit.ly/PFgames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MKIRTS@EMAIL.ARIZONA.EDU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536028"/>
            <a:ext cx="10394707" cy="52761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700" dirty="0"/>
              <a:t>Financial literacy is the ability to understand how money works in the world: how someone manages to earn or make it, how that person manages it, how he/she invests it (turn it into more) and how that person donates it to help others</a:t>
            </a:r>
            <a:r>
              <a:rPr lang="en-US" sz="5700" dirty="0" smtClean="0"/>
              <a:t>.</a:t>
            </a:r>
          </a:p>
          <a:p>
            <a:pPr marL="0" indent="0" algn="r">
              <a:buNone/>
            </a:pPr>
            <a:r>
              <a:rPr lang="en-US" sz="2100" dirty="0" smtClean="0"/>
              <a:t>(How Money Works, PBS.org)</a:t>
            </a:r>
            <a:endParaRPr lang="en-US" sz="2100" dirty="0"/>
          </a:p>
          <a:p>
            <a:pPr marL="0" indent="0" algn="r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561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1" y="903890"/>
            <a:ext cx="11207622" cy="4471385"/>
          </a:xfrm>
        </p:spPr>
      </p:pic>
    </p:spTree>
    <p:extLst>
      <p:ext uri="{BB962C8B-B14F-4D97-AF65-F5344CB8AC3E}">
        <p14:creationId xmlns:p14="http://schemas.microsoft.com/office/powerpoint/2010/main" val="194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0" y="315311"/>
            <a:ext cx="10640084" cy="5837269"/>
          </a:xfrm>
        </p:spPr>
      </p:pic>
    </p:spTree>
    <p:extLst>
      <p:ext uri="{BB962C8B-B14F-4D97-AF65-F5344CB8AC3E}">
        <p14:creationId xmlns:p14="http://schemas.microsoft.com/office/powerpoint/2010/main" val="10750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puzzle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79" y="1723399"/>
            <a:ext cx="4856158" cy="679994"/>
          </a:xfrm>
        </p:spPr>
        <p:txBody>
          <a:bodyPr/>
          <a:lstStyle/>
          <a:p>
            <a:r>
              <a:rPr lang="en-US" dirty="0" smtClean="0"/>
              <a:t>Middle School 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1" y="2437843"/>
            <a:ext cx="5088712" cy="3017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SS.6-8.FL.1. </a:t>
            </a:r>
            <a:r>
              <a:rPr lang="en-US" dirty="0"/>
              <a:t>Prioritize and evaluate personal finance goals based on needs and wants.</a:t>
            </a:r>
          </a:p>
          <a:p>
            <a:r>
              <a:rPr lang="en-US" b="1" dirty="0"/>
              <a:t>SS.6-8.FL.2. </a:t>
            </a:r>
            <a:r>
              <a:rPr lang="en-US" dirty="0"/>
              <a:t>Investigate consequences of potential financial decisions to make reasoned financial choices</a:t>
            </a:r>
            <a:r>
              <a:rPr lang="en-US" dirty="0" smtClean="0"/>
              <a:t>.</a:t>
            </a:r>
          </a:p>
          <a:p>
            <a:r>
              <a:rPr lang="en-US" b="1" dirty="0"/>
              <a:t>SS.6-8.FL.4. </a:t>
            </a:r>
            <a:r>
              <a:rPr lang="en-US" dirty="0"/>
              <a:t>Discuss the components of a personal budget - including income, planned spending, expenses, and saving.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017" y="2150677"/>
            <a:ext cx="4864491" cy="679994"/>
          </a:xfrm>
        </p:spPr>
        <p:txBody>
          <a:bodyPr/>
          <a:lstStyle/>
          <a:p>
            <a:r>
              <a:rPr lang="en-US" dirty="0" smtClean="0"/>
              <a:t>High School 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1795" y="3044524"/>
            <a:ext cx="5088713" cy="25128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SS.9-12.FL.1. </a:t>
            </a:r>
            <a:r>
              <a:rPr lang="en-US" dirty="0"/>
              <a:t>Analyze the alternatives and consequences of financial decision-making in the development of financial </a:t>
            </a:r>
            <a:r>
              <a:rPr lang="en-US" dirty="0" smtClean="0"/>
              <a:t>goals.</a:t>
            </a:r>
          </a:p>
          <a:p>
            <a:r>
              <a:rPr lang="en-US" b="1" dirty="0"/>
              <a:t>SS.9-12.FL.4. </a:t>
            </a:r>
            <a:r>
              <a:rPr lang="en-US" dirty="0"/>
              <a:t>Develop and evaluate a personal financial plan - including a savings plan, utilizing a financial record keeping </a:t>
            </a:r>
            <a:r>
              <a:rPr lang="en-US" dirty="0" smtClean="0"/>
              <a:t>system for </a:t>
            </a:r>
            <a:r>
              <a:rPr lang="en-US" dirty="0"/>
              <a:t>accounts.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33" y="149114"/>
            <a:ext cx="2911365" cy="20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10921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How to spend a hypothetical income</a:t>
            </a:r>
          </a:p>
          <a:p>
            <a:r>
              <a:rPr lang="en-US" dirty="0" smtClean="0"/>
              <a:t>45-60 minutes</a:t>
            </a:r>
          </a:p>
          <a:p>
            <a:r>
              <a:rPr lang="en-US" dirty="0" smtClean="0"/>
              <a:t>Pairs of students – 1 set of game materials for each pair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6145" y="1826289"/>
            <a:ext cx="5086538" cy="352347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Hook – Goal Setting, Budget vocabulary</a:t>
            </a:r>
          </a:p>
          <a:p>
            <a:r>
              <a:rPr lang="en-US" dirty="0" smtClean="0"/>
              <a:t>Each pair “earns” $2500 net income &amp; must decide how to spend their income (budget cards)</a:t>
            </a:r>
          </a:p>
          <a:p>
            <a:r>
              <a:rPr lang="en-US" dirty="0" smtClean="0"/>
              <a:t>Closure questions &amp; Budget adjustments</a:t>
            </a:r>
          </a:p>
          <a:p>
            <a:r>
              <a:rPr lang="en-US" dirty="0" smtClean="0"/>
              <a:t>“Exit Ticket” – Budget Reality Check worksheet &amp; Budget Acrostic</a:t>
            </a:r>
          </a:p>
          <a:p>
            <a:r>
              <a:rPr lang="en-US" dirty="0" smtClean="0"/>
              <a:t>Budge Guru sheet could be a more formal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Score Game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37023"/>
            <a:ext cx="4856158" cy="679994"/>
          </a:xfrm>
        </p:spPr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SS.6-8.FL.6. </a:t>
            </a:r>
            <a:r>
              <a:rPr lang="en-US" dirty="0"/>
              <a:t>Explain an individual’s rights and responsibilities as a consumer.</a:t>
            </a:r>
          </a:p>
          <a:p>
            <a:r>
              <a:rPr lang="en-US" b="1" dirty="0"/>
              <a:t>SS.6-8.FL.7. </a:t>
            </a:r>
            <a:r>
              <a:rPr lang="en-US" dirty="0"/>
              <a:t>Discuss the cost of borrowing money for different types of goods and services, including but not limited </a:t>
            </a:r>
            <a:r>
              <a:rPr lang="en-US" dirty="0" smtClean="0"/>
              <a:t>to: consumables</a:t>
            </a:r>
            <a:r>
              <a:rPr lang="en-US" dirty="0"/>
              <a:t>, vehicles, higher education, and housing.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5264" y="2494859"/>
            <a:ext cx="4864491" cy="679994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883154" y="3334699"/>
            <a:ext cx="5088713" cy="251285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SS.9-12.FL.5. </a:t>
            </a:r>
            <a:r>
              <a:rPr lang="en-US" dirty="0"/>
              <a:t>Analyze the costs and benefits of different types of credit and debt - including how to avoid and resolve debt problems.</a:t>
            </a:r>
          </a:p>
          <a:p>
            <a:r>
              <a:rPr lang="en-US" b="1" dirty="0"/>
              <a:t>SS.9-12.FL.6. </a:t>
            </a:r>
            <a:r>
              <a:rPr lang="en-US" dirty="0"/>
              <a:t>Explain the purpose of a credit report, how that report is used by lenders, employers and insurers, and the borrower’s access, rights, and responsibilities related to a credit report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701" r="3838" b="3073"/>
          <a:stretch/>
        </p:blipFill>
        <p:spPr>
          <a:xfrm>
            <a:off x="7063016" y="86267"/>
            <a:ext cx="4469502" cy="22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Score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65574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importance of credit scores and the factors that affect one’s credit score</a:t>
            </a:r>
          </a:p>
          <a:p>
            <a:r>
              <a:rPr lang="en-US" dirty="0" smtClean="0"/>
              <a:t>45-60 minutes</a:t>
            </a:r>
          </a:p>
          <a:p>
            <a:r>
              <a:rPr lang="en-US" dirty="0" smtClean="0"/>
              <a:t>Pairs – 1 game set for each pair, 1 Essential credit vocabulary to display, 1 debrief for each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Hook – </a:t>
            </a:r>
            <a:r>
              <a:rPr lang="en-US" dirty="0" err="1" smtClean="0"/>
              <a:t>quickwrite</a:t>
            </a:r>
            <a:r>
              <a:rPr lang="en-US" dirty="0" smtClean="0"/>
              <a:t> &amp; class discussion</a:t>
            </a:r>
          </a:p>
          <a:p>
            <a:r>
              <a:rPr lang="en-US" dirty="0" smtClean="0"/>
              <a:t>Allow 10-15 minutes of game play – Draw impact cards and move your game piece based on the scenario and impact</a:t>
            </a:r>
          </a:p>
          <a:p>
            <a:r>
              <a:rPr lang="en-US" dirty="0" smtClean="0"/>
              <a:t>Closure – complete the </a:t>
            </a:r>
            <a:r>
              <a:rPr lang="en-US" dirty="0" err="1" smtClean="0"/>
              <a:t>credist</a:t>
            </a:r>
            <a:r>
              <a:rPr lang="en-US" dirty="0" smtClean="0"/>
              <a:t> score debrief in pairs &amp; discuss </a:t>
            </a:r>
          </a:p>
          <a:p>
            <a:r>
              <a:rPr lang="en-US" dirty="0" smtClean="0"/>
              <a:t>Extension – Next Gen Personal finance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6656"/>
            <a:ext cx="10394707" cy="1158140"/>
          </a:xfrm>
        </p:spPr>
        <p:txBody>
          <a:bodyPr/>
          <a:lstStyle/>
          <a:p>
            <a:r>
              <a:rPr lang="en-US" dirty="0" smtClean="0"/>
              <a:t>Get a Clue!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26718"/>
            <a:ext cx="4856158" cy="679994"/>
          </a:xfrm>
        </p:spPr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SS.6-8.FL.2. </a:t>
            </a:r>
            <a:r>
              <a:rPr lang="en-US" dirty="0"/>
              <a:t>Investigate consequences of potential financial decisions to make reasoned financial choices.</a:t>
            </a:r>
          </a:p>
          <a:p>
            <a:r>
              <a:rPr lang="en-US" b="1" dirty="0" smtClean="0"/>
              <a:t>SS.6-8.FL.9</a:t>
            </a:r>
            <a:r>
              <a:rPr lang="en-US" b="1" dirty="0"/>
              <a:t>. </a:t>
            </a:r>
            <a:r>
              <a:rPr lang="en-US" dirty="0"/>
              <a:t>Explain how some investments differ from traditional savings accounts in potential risks and returns.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969" y="1942491"/>
            <a:ext cx="4864491" cy="679994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698089"/>
            <a:ext cx="5088713" cy="29992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SS.9-12.FL.1. </a:t>
            </a:r>
            <a:r>
              <a:rPr lang="en-US" dirty="0"/>
              <a:t>Analyze the alternatives and consequences of financial decision-making in the development of financial </a:t>
            </a:r>
            <a:r>
              <a:rPr lang="en-US" dirty="0" smtClean="0"/>
              <a:t>goals</a:t>
            </a:r>
          </a:p>
          <a:p>
            <a:r>
              <a:rPr lang="en-US" b="1" dirty="0" smtClean="0"/>
              <a:t>SS.9-12.FL.9</a:t>
            </a:r>
            <a:r>
              <a:rPr lang="en-US" b="1" dirty="0"/>
              <a:t>. </a:t>
            </a:r>
            <a:r>
              <a:rPr lang="en-US" dirty="0"/>
              <a:t>Distinguish the cost and benefits of various investment strategies - including securities, stocks, and bonds; with attention to compound interest, risk, and methods of buying and selling investments.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81" y="196939"/>
            <a:ext cx="3729321" cy="174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49820" y="2542626"/>
            <a:ext cx="2354318" cy="315471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139</TotalTime>
  <Words>876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Main Event</vt:lpstr>
      <vt:lpstr>Financial Literacy games</vt:lpstr>
      <vt:lpstr>PowerPoint Presentation</vt:lpstr>
      <vt:lpstr>PowerPoint Presentation</vt:lpstr>
      <vt:lpstr>PowerPoint Presentation</vt:lpstr>
      <vt:lpstr>Budget puzzle</vt:lpstr>
      <vt:lpstr>Budget Puzzle</vt:lpstr>
      <vt:lpstr>Credit Score Game</vt:lpstr>
      <vt:lpstr>Credit Score Game</vt:lpstr>
      <vt:lpstr>Get a Clue!</vt:lpstr>
      <vt:lpstr>Get a Clue!</vt:lpstr>
      <vt:lpstr>Occupational uno</vt:lpstr>
      <vt:lpstr>Occupational uno</vt:lpstr>
      <vt:lpstr>Insurance Vocabulary match</vt:lpstr>
      <vt:lpstr>Insurance Vocabulary match</vt:lpstr>
      <vt:lpstr>Where do you find the games?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 games</dc:title>
  <dc:creator>Brown, Sarah</dc:creator>
  <cp:lastModifiedBy>Brown, Sarah</cp:lastModifiedBy>
  <cp:revision>17</cp:revision>
  <dcterms:created xsi:type="dcterms:W3CDTF">2019-02-26T21:16:31Z</dcterms:created>
  <dcterms:modified xsi:type="dcterms:W3CDTF">2019-02-27T17:39:59Z</dcterms:modified>
</cp:coreProperties>
</file>