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8" r:id="rId3"/>
    <p:sldId id="309" r:id="rId4"/>
    <p:sldId id="310" r:id="rId5"/>
    <p:sldId id="315" r:id="rId6"/>
    <p:sldId id="318" r:id="rId7"/>
    <p:sldId id="313" r:id="rId8"/>
    <p:sldId id="314" r:id="rId9"/>
    <p:sldId id="316" r:id="rId10"/>
    <p:sldId id="317"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12" r:id="rId2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72"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23C05-DAF1-41D6-9E5B-5ADF3BBB558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115457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23C05-DAF1-41D6-9E5B-5ADF3BBB558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3263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23C05-DAF1-41D6-9E5B-5ADF3BBB558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112348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23C05-DAF1-41D6-9E5B-5ADF3BBB558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391255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23C05-DAF1-41D6-9E5B-5ADF3BBB558E}"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366968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23C05-DAF1-41D6-9E5B-5ADF3BBB558E}"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212864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23C05-DAF1-41D6-9E5B-5ADF3BBB558E}" type="datetimeFigureOut">
              <a:rPr lang="en-US" smtClean="0"/>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39970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23C05-DAF1-41D6-9E5B-5ADF3BBB558E}" type="datetimeFigureOut">
              <a:rPr lang="en-US" smtClean="0"/>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292242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23C05-DAF1-41D6-9E5B-5ADF3BBB558E}" type="datetimeFigureOut">
              <a:rPr lang="en-US" smtClean="0"/>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184424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23C05-DAF1-41D6-9E5B-5ADF3BBB558E}"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292120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23C05-DAF1-41D6-9E5B-5ADF3BBB558E}"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DBE61-D9E9-422B-8390-86208BFFCA83}" type="slidenum">
              <a:rPr lang="en-US" smtClean="0"/>
              <a:t>‹#›</a:t>
            </a:fld>
            <a:endParaRPr lang="en-US"/>
          </a:p>
        </p:txBody>
      </p:sp>
    </p:spTree>
    <p:extLst>
      <p:ext uri="{BB962C8B-B14F-4D97-AF65-F5344CB8AC3E}">
        <p14:creationId xmlns:p14="http://schemas.microsoft.com/office/powerpoint/2010/main" val="427798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23C05-DAF1-41D6-9E5B-5ADF3BBB558E}" type="datetimeFigureOut">
              <a:rPr lang="en-US" smtClean="0"/>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DBE61-D9E9-422B-8390-86208BFFCA83}" type="slidenum">
              <a:rPr lang="en-US" smtClean="0"/>
              <a:t>‹#›</a:t>
            </a:fld>
            <a:endParaRPr lang="en-US"/>
          </a:p>
        </p:txBody>
      </p:sp>
    </p:spTree>
    <p:extLst>
      <p:ext uri="{BB962C8B-B14F-4D97-AF65-F5344CB8AC3E}">
        <p14:creationId xmlns:p14="http://schemas.microsoft.com/office/powerpoint/2010/main" val="70746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American Expansion Review Activity</a:t>
            </a:r>
          </a:p>
          <a:p>
            <a:r>
              <a:rPr lang="en-US" sz="2800" dirty="0" smtClean="0">
                <a:solidFill>
                  <a:schemeClr val="accent6">
                    <a:lumMod val="50000"/>
                  </a:schemeClr>
                </a:solidFill>
              </a:rPr>
              <a:t>-Get into groups of 3 or 4 (this will be specified)</a:t>
            </a:r>
          </a:p>
          <a:p>
            <a:r>
              <a:rPr lang="en-US" sz="2800" dirty="0" smtClean="0">
                <a:solidFill>
                  <a:schemeClr val="accent6">
                    <a:lumMod val="50000"/>
                  </a:schemeClr>
                </a:solidFill>
              </a:rPr>
              <a:t>-individuals not in a group and groups that do not meet the specified requirement will lose 10 points per person</a:t>
            </a:r>
          </a:p>
          <a:p>
            <a:r>
              <a:rPr lang="en-US" sz="2800" dirty="0" smtClean="0">
                <a:solidFill>
                  <a:schemeClr val="accent6">
                    <a:lumMod val="50000"/>
                  </a:schemeClr>
                </a:solidFill>
              </a:rPr>
              <a:t>-arrange the desks so you are all facing each other</a:t>
            </a:r>
          </a:p>
          <a:p>
            <a:r>
              <a:rPr lang="en-US" sz="2800" dirty="0" smtClean="0">
                <a:solidFill>
                  <a:schemeClr val="accent6">
                    <a:lumMod val="50000"/>
                  </a:schemeClr>
                </a:solidFill>
              </a:rPr>
              <a:t>-decide the following roles:</a:t>
            </a:r>
          </a:p>
          <a:p>
            <a:pPr marL="514350" indent="-514350">
              <a:buAutoNum type="arabicPeriod"/>
            </a:pPr>
            <a:r>
              <a:rPr lang="en-US" sz="2800" dirty="0" smtClean="0">
                <a:solidFill>
                  <a:schemeClr val="accent6">
                    <a:lumMod val="50000"/>
                  </a:schemeClr>
                </a:solidFill>
              </a:rPr>
              <a:t>Artist</a:t>
            </a:r>
          </a:p>
          <a:p>
            <a:pPr marL="514350" indent="-514350">
              <a:buAutoNum type="arabicPeriod"/>
            </a:pPr>
            <a:r>
              <a:rPr lang="en-US" sz="2800" dirty="0" smtClean="0">
                <a:solidFill>
                  <a:schemeClr val="accent6">
                    <a:lumMod val="50000"/>
                  </a:schemeClr>
                </a:solidFill>
              </a:rPr>
              <a:t>Scribe (writer)</a:t>
            </a:r>
          </a:p>
          <a:p>
            <a:pPr marL="514350" indent="-514350">
              <a:buAutoNum type="arabicPeriod"/>
            </a:pPr>
            <a:r>
              <a:rPr lang="en-US" sz="2800" dirty="0" smtClean="0">
                <a:solidFill>
                  <a:schemeClr val="accent6">
                    <a:lumMod val="50000"/>
                  </a:schemeClr>
                </a:solidFill>
              </a:rPr>
              <a:t>Researcher</a:t>
            </a:r>
          </a:p>
          <a:p>
            <a:r>
              <a:rPr lang="en-US" sz="2800" dirty="0" smtClean="0">
                <a:solidFill>
                  <a:schemeClr val="accent6">
                    <a:lumMod val="50000"/>
                  </a:schemeClr>
                </a:solidFill>
              </a:rPr>
              <a:t>You may have more than one person for each role, but you must have all roles assigned.</a:t>
            </a:r>
          </a:p>
          <a:p>
            <a:r>
              <a:rPr lang="en-US" sz="2800" dirty="0" smtClean="0">
                <a:solidFill>
                  <a:schemeClr val="accent6">
                    <a:lumMod val="50000"/>
                  </a:schemeClr>
                </a:solidFill>
              </a:rPr>
              <a:t>You have two minutes to do this.</a:t>
            </a:r>
          </a:p>
        </p:txBody>
      </p:sp>
    </p:spTree>
    <p:extLst>
      <p:ext uri="{BB962C8B-B14F-4D97-AF65-F5344CB8AC3E}">
        <p14:creationId xmlns:p14="http://schemas.microsoft.com/office/powerpoint/2010/main" val="590609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-Shade in and label the area affected by the Monroe Doctrine.</a:t>
            </a:r>
          </a:p>
          <a:p>
            <a:r>
              <a:rPr lang="en-US" sz="2800" dirty="0" smtClean="0">
                <a:solidFill>
                  <a:schemeClr val="accent6">
                    <a:lumMod val="50000"/>
                  </a:schemeClr>
                </a:solidFill>
              </a:rPr>
              <a:t>-Provide a definition of the doctrine.</a:t>
            </a:r>
          </a:p>
          <a:p>
            <a:r>
              <a:rPr lang="en-US" sz="2800" dirty="0" smtClean="0">
                <a:solidFill>
                  <a:schemeClr val="accent6">
                    <a:lumMod val="50000"/>
                  </a:schemeClr>
                </a:solidFill>
              </a:rPr>
              <a:t>-Provide a visual representation of the doctrine next to the area affected.</a:t>
            </a:r>
          </a:p>
          <a:p>
            <a:r>
              <a:rPr lang="en-US" sz="2800" dirty="0" smtClean="0">
                <a:solidFill>
                  <a:schemeClr val="accent6">
                    <a:lumMod val="50000"/>
                  </a:schemeClr>
                </a:solidFill>
              </a:rPr>
              <a:t>-You have </a:t>
            </a:r>
            <a:r>
              <a:rPr lang="en-US" sz="2800" dirty="0">
                <a:solidFill>
                  <a:schemeClr val="accent6">
                    <a:lumMod val="50000"/>
                  </a:schemeClr>
                </a:solidFill>
              </a:rPr>
              <a:t>5</a:t>
            </a:r>
            <a:r>
              <a:rPr lang="en-US" sz="2800" dirty="0" smtClean="0">
                <a:solidFill>
                  <a:schemeClr val="accent6">
                    <a:lumMod val="50000"/>
                  </a:schemeClr>
                </a:solidFill>
              </a:rPr>
              <a:t> minutes.</a:t>
            </a:r>
          </a:p>
        </p:txBody>
      </p:sp>
    </p:spTree>
    <p:extLst>
      <p:ext uri="{BB962C8B-B14F-4D97-AF65-F5344CB8AC3E}">
        <p14:creationId xmlns:p14="http://schemas.microsoft.com/office/powerpoint/2010/main" val="1865427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-Draw the border across the country that reflects the Missouri Compromise line</a:t>
            </a:r>
          </a:p>
          <a:p>
            <a:r>
              <a:rPr lang="en-US" sz="2800" dirty="0" smtClean="0">
                <a:solidFill>
                  <a:schemeClr val="accent6">
                    <a:lumMod val="50000"/>
                  </a:schemeClr>
                </a:solidFill>
              </a:rPr>
              <a:t>-write a definition of the Missouri Compromise along the border.</a:t>
            </a:r>
          </a:p>
          <a:p>
            <a:r>
              <a:rPr lang="en-US" sz="2800" dirty="0" smtClean="0">
                <a:solidFill>
                  <a:schemeClr val="accent6">
                    <a:lumMod val="50000"/>
                  </a:schemeClr>
                </a:solidFill>
              </a:rPr>
              <a:t>-Create a visual representation within the state of Missouri of the compromise.</a:t>
            </a:r>
          </a:p>
          <a:p>
            <a:r>
              <a:rPr lang="en-US" sz="2800" dirty="0" smtClean="0">
                <a:solidFill>
                  <a:schemeClr val="accent6">
                    <a:lumMod val="50000"/>
                  </a:schemeClr>
                </a:solidFill>
              </a:rPr>
              <a:t>-You have </a:t>
            </a:r>
            <a:r>
              <a:rPr lang="en-US" sz="2800" dirty="0">
                <a:solidFill>
                  <a:schemeClr val="accent6">
                    <a:lumMod val="50000"/>
                  </a:schemeClr>
                </a:solidFill>
              </a:rPr>
              <a:t>5</a:t>
            </a:r>
            <a:r>
              <a:rPr lang="en-US" sz="2800" dirty="0" smtClean="0">
                <a:solidFill>
                  <a:schemeClr val="accent6">
                    <a:lumMod val="50000"/>
                  </a:schemeClr>
                </a:solidFill>
              </a:rPr>
              <a:t> minutes.</a:t>
            </a:r>
          </a:p>
        </p:txBody>
      </p:sp>
    </p:spTree>
    <p:extLst>
      <p:ext uri="{BB962C8B-B14F-4D97-AF65-F5344CB8AC3E}">
        <p14:creationId xmlns:p14="http://schemas.microsoft.com/office/powerpoint/2010/main" val="361698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-To the right of the top middle margin, define the “Spoils </a:t>
            </a:r>
          </a:p>
          <a:p>
            <a:r>
              <a:rPr lang="en-US" sz="2800" dirty="0" smtClean="0">
                <a:solidFill>
                  <a:schemeClr val="accent6">
                    <a:lumMod val="50000"/>
                  </a:schemeClr>
                </a:solidFill>
              </a:rPr>
              <a:t>system” and create a visual representation of it.</a:t>
            </a:r>
          </a:p>
          <a:p>
            <a:r>
              <a:rPr lang="en-US" sz="2800" dirty="0" smtClean="0">
                <a:solidFill>
                  <a:schemeClr val="accent6">
                    <a:lumMod val="50000"/>
                  </a:schemeClr>
                </a:solidFill>
              </a:rPr>
              <a:t>-You have </a:t>
            </a:r>
            <a:r>
              <a:rPr lang="en-US" sz="2800" dirty="0">
                <a:solidFill>
                  <a:schemeClr val="accent6">
                    <a:lumMod val="50000"/>
                  </a:schemeClr>
                </a:solidFill>
              </a:rPr>
              <a:t>5</a:t>
            </a:r>
            <a:r>
              <a:rPr lang="en-US" sz="2800" dirty="0" smtClean="0">
                <a:solidFill>
                  <a:schemeClr val="accent6">
                    <a:lumMod val="50000"/>
                  </a:schemeClr>
                </a:solidFill>
              </a:rPr>
              <a:t> minutes.</a:t>
            </a:r>
          </a:p>
        </p:txBody>
      </p:sp>
    </p:spTree>
    <p:extLst>
      <p:ext uri="{BB962C8B-B14F-4D97-AF65-F5344CB8AC3E}">
        <p14:creationId xmlns:p14="http://schemas.microsoft.com/office/powerpoint/2010/main" val="1445841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-Identify the path taken on the Trail of Tears.</a:t>
            </a:r>
          </a:p>
          <a:p>
            <a:r>
              <a:rPr lang="en-US" sz="2800" dirty="0" smtClean="0">
                <a:solidFill>
                  <a:schemeClr val="accent6">
                    <a:lumMod val="50000"/>
                  </a:schemeClr>
                </a:solidFill>
              </a:rPr>
              <a:t>-write a definition that includes both the Trail of Tears and the Indian Removal Act and create a visual representation of either or both of these where the trail ended.</a:t>
            </a:r>
          </a:p>
          <a:p>
            <a:r>
              <a:rPr lang="en-US" sz="2800" dirty="0" smtClean="0">
                <a:solidFill>
                  <a:schemeClr val="accent6">
                    <a:lumMod val="50000"/>
                  </a:schemeClr>
                </a:solidFill>
              </a:rPr>
              <a:t>-You have </a:t>
            </a:r>
            <a:r>
              <a:rPr lang="en-US" sz="2800" dirty="0">
                <a:solidFill>
                  <a:schemeClr val="accent6">
                    <a:lumMod val="50000"/>
                  </a:schemeClr>
                </a:solidFill>
              </a:rPr>
              <a:t>5</a:t>
            </a:r>
            <a:r>
              <a:rPr lang="en-US" sz="2800" dirty="0" smtClean="0">
                <a:solidFill>
                  <a:schemeClr val="accent6">
                    <a:lumMod val="50000"/>
                  </a:schemeClr>
                </a:solidFill>
              </a:rPr>
              <a:t> minutes.</a:t>
            </a:r>
          </a:p>
        </p:txBody>
      </p:sp>
    </p:spTree>
    <p:extLst>
      <p:ext uri="{BB962C8B-B14F-4D97-AF65-F5344CB8AC3E}">
        <p14:creationId xmlns:p14="http://schemas.microsoft.com/office/powerpoint/2010/main" val="120350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-Circle the area where “revivals” took place, and identify it as such.</a:t>
            </a:r>
          </a:p>
          <a:p>
            <a:r>
              <a:rPr lang="en-US" sz="2800" dirty="0" smtClean="0">
                <a:solidFill>
                  <a:schemeClr val="accent6">
                    <a:lumMod val="50000"/>
                  </a:schemeClr>
                </a:solidFill>
              </a:rPr>
              <a:t>-you have one minute.</a:t>
            </a:r>
          </a:p>
        </p:txBody>
      </p:sp>
    </p:spTree>
    <p:extLst>
      <p:ext uri="{BB962C8B-B14F-4D97-AF65-F5344CB8AC3E}">
        <p14:creationId xmlns:p14="http://schemas.microsoft.com/office/powerpoint/2010/main" val="1681217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-In the top middle margin, define and provide a visual representation of:</a:t>
            </a:r>
          </a:p>
          <a:p>
            <a:r>
              <a:rPr lang="en-US" sz="2800" dirty="0" smtClean="0">
                <a:solidFill>
                  <a:schemeClr val="accent6">
                    <a:lumMod val="50000"/>
                  </a:schemeClr>
                </a:solidFill>
              </a:rPr>
              <a:t>-The Cult of Domesticity</a:t>
            </a:r>
          </a:p>
          <a:p>
            <a:r>
              <a:rPr lang="en-US" sz="2800" dirty="0" smtClean="0">
                <a:solidFill>
                  <a:schemeClr val="accent6">
                    <a:lumMod val="50000"/>
                  </a:schemeClr>
                </a:solidFill>
              </a:rPr>
              <a:t>-The Temperance Movement</a:t>
            </a:r>
          </a:p>
          <a:p>
            <a:r>
              <a:rPr lang="en-US" sz="2800" dirty="0" smtClean="0">
                <a:solidFill>
                  <a:schemeClr val="accent6">
                    <a:lumMod val="50000"/>
                  </a:schemeClr>
                </a:solidFill>
              </a:rPr>
              <a:t>-you have five minutes.</a:t>
            </a:r>
          </a:p>
        </p:txBody>
      </p:sp>
    </p:spTree>
    <p:extLst>
      <p:ext uri="{BB962C8B-B14F-4D97-AF65-F5344CB8AC3E}">
        <p14:creationId xmlns:p14="http://schemas.microsoft.com/office/powerpoint/2010/main" val="3190144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-Recreate the earliest telegraph lines, in the area(s) where they appeared, with a visual representation of a telegraph line.</a:t>
            </a:r>
          </a:p>
          <a:p>
            <a:r>
              <a:rPr lang="en-US" sz="2800" dirty="0" smtClean="0">
                <a:solidFill>
                  <a:schemeClr val="accent6">
                    <a:lumMod val="50000"/>
                  </a:schemeClr>
                </a:solidFill>
              </a:rPr>
              <a:t>-you have one minute.</a:t>
            </a:r>
          </a:p>
        </p:txBody>
      </p:sp>
    </p:spTree>
    <p:extLst>
      <p:ext uri="{BB962C8B-B14F-4D97-AF65-F5344CB8AC3E}">
        <p14:creationId xmlns:p14="http://schemas.microsoft.com/office/powerpoint/2010/main" val="789274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-Draw five railroads, in the area(s) they first appeared.  Only one may be in the South.</a:t>
            </a:r>
          </a:p>
          <a:p>
            <a:r>
              <a:rPr lang="en-US" sz="2800" dirty="0" smtClean="0">
                <a:solidFill>
                  <a:schemeClr val="accent6">
                    <a:lumMod val="50000"/>
                  </a:schemeClr>
                </a:solidFill>
              </a:rPr>
              <a:t>-you have two minutes.</a:t>
            </a:r>
          </a:p>
        </p:txBody>
      </p:sp>
    </p:spTree>
    <p:extLst>
      <p:ext uri="{BB962C8B-B14F-4D97-AF65-F5344CB8AC3E}">
        <p14:creationId xmlns:p14="http://schemas.microsoft.com/office/powerpoint/2010/main" val="3997415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-Indicate the area(s) affected by Manifest Destiny with a large visual representation covering this area.  To the left of the area affected, write a definition of Manifest Destiny.</a:t>
            </a:r>
          </a:p>
          <a:p>
            <a:r>
              <a:rPr lang="en-US" sz="2800" dirty="0" smtClean="0">
                <a:solidFill>
                  <a:schemeClr val="accent6">
                    <a:lumMod val="50000"/>
                  </a:schemeClr>
                </a:solidFill>
              </a:rPr>
              <a:t>-you have three minutes.</a:t>
            </a:r>
          </a:p>
        </p:txBody>
      </p:sp>
    </p:spTree>
    <p:extLst>
      <p:ext uri="{BB962C8B-B14F-4D97-AF65-F5344CB8AC3E}">
        <p14:creationId xmlns:p14="http://schemas.microsoft.com/office/powerpoint/2010/main" val="873810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-Draw the Santa Fe and Oregon Trails, with a visual representation of the reason for each trail along the route followed by the trail.</a:t>
            </a:r>
          </a:p>
          <a:p>
            <a:r>
              <a:rPr lang="en-US" sz="2800" dirty="0" smtClean="0">
                <a:solidFill>
                  <a:schemeClr val="accent6">
                    <a:lumMod val="50000"/>
                  </a:schemeClr>
                </a:solidFill>
              </a:rPr>
              <a:t>-you have three minutes.</a:t>
            </a:r>
          </a:p>
        </p:txBody>
      </p:sp>
    </p:spTree>
    <p:extLst>
      <p:ext uri="{BB962C8B-B14F-4D97-AF65-F5344CB8AC3E}">
        <p14:creationId xmlns:p14="http://schemas.microsoft.com/office/powerpoint/2010/main" val="318480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-Send your researcher to get a sheet of paper from the back of the classroom.</a:t>
            </a:r>
          </a:p>
          <a:p>
            <a:r>
              <a:rPr lang="en-US" sz="2800" dirty="0" smtClean="0">
                <a:solidFill>
                  <a:schemeClr val="accent6">
                    <a:lumMod val="50000"/>
                  </a:schemeClr>
                </a:solidFill>
              </a:rPr>
              <a:t>PLEASE KEEP THE STACK NEAT!</a:t>
            </a:r>
          </a:p>
          <a:p>
            <a:r>
              <a:rPr lang="en-US" sz="2800" dirty="0" smtClean="0">
                <a:solidFill>
                  <a:schemeClr val="accent6">
                    <a:lumMod val="50000"/>
                  </a:schemeClr>
                </a:solidFill>
              </a:rPr>
              <a:t>-Your scribe writes down the first and last names of everyone in your group on the bottom right-hand corner on the BACK of the sheet.</a:t>
            </a:r>
          </a:p>
          <a:p>
            <a:r>
              <a:rPr lang="en-US" sz="2800" dirty="0" smtClean="0">
                <a:solidFill>
                  <a:schemeClr val="accent6">
                    <a:lumMod val="50000"/>
                  </a:schemeClr>
                </a:solidFill>
              </a:rPr>
              <a:t>-Your artist draws an outline of the US in the middle of the paper.  Make your drawing big enough to work on, but small enough to include information and other art around the borders.  Don’t agonize about the nooks and crannies.</a:t>
            </a:r>
          </a:p>
          <a:p>
            <a:r>
              <a:rPr lang="en-US" sz="2800" dirty="0">
                <a:solidFill>
                  <a:schemeClr val="accent6">
                    <a:lumMod val="50000"/>
                  </a:schemeClr>
                </a:solidFill>
              </a:rPr>
              <a:t>-Your researcher gets markers and colored pencils – at least five colors</a:t>
            </a:r>
          </a:p>
          <a:p>
            <a:r>
              <a:rPr lang="en-US" sz="2800" dirty="0" smtClean="0">
                <a:solidFill>
                  <a:schemeClr val="accent6">
                    <a:lumMod val="50000"/>
                  </a:schemeClr>
                </a:solidFill>
              </a:rPr>
              <a:t>-You have FIVE minutes.</a:t>
            </a:r>
          </a:p>
        </p:txBody>
      </p:sp>
    </p:spTree>
    <p:extLst>
      <p:ext uri="{BB962C8B-B14F-4D97-AF65-F5344CB8AC3E}">
        <p14:creationId xmlns:p14="http://schemas.microsoft.com/office/powerpoint/2010/main" val="2291413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-Draw the border along the area represented by “Fifty Four Forty or Fight!”, and label the border.</a:t>
            </a:r>
          </a:p>
          <a:p>
            <a:r>
              <a:rPr lang="en-US" sz="2800" dirty="0" smtClean="0">
                <a:solidFill>
                  <a:schemeClr val="accent6">
                    <a:lumMod val="50000"/>
                  </a:schemeClr>
                </a:solidFill>
              </a:rPr>
              <a:t>-include a visual representation and definition of this issue just above the border.</a:t>
            </a:r>
          </a:p>
          <a:p>
            <a:r>
              <a:rPr lang="en-US" sz="2800" dirty="0" smtClean="0">
                <a:solidFill>
                  <a:schemeClr val="accent6">
                    <a:lumMod val="50000"/>
                  </a:schemeClr>
                </a:solidFill>
              </a:rPr>
              <a:t>-you have three minutes.</a:t>
            </a:r>
          </a:p>
        </p:txBody>
      </p:sp>
    </p:spTree>
    <p:extLst>
      <p:ext uri="{BB962C8B-B14F-4D97-AF65-F5344CB8AC3E}">
        <p14:creationId xmlns:p14="http://schemas.microsoft.com/office/powerpoint/2010/main" val="3760289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-Within the state of Texas, create three visual representations:</a:t>
            </a:r>
          </a:p>
          <a:p>
            <a:pPr marL="514350" indent="-514350">
              <a:buAutoNum type="arabicPeriod"/>
            </a:pPr>
            <a:r>
              <a:rPr lang="en-US" sz="2800" dirty="0" smtClean="0">
                <a:solidFill>
                  <a:schemeClr val="accent6">
                    <a:lumMod val="50000"/>
                  </a:schemeClr>
                </a:solidFill>
              </a:rPr>
              <a:t>Representing Mexico’s recruitment of American farmers</a:t>
            </a:r>
          </a:p>
          <a:p>
            <a:pPr marL="514350" indent="-514350">
              <a:buAutoNum type="arabicPeriod"/>
            </a:pPr>
            <a:r>
              <a:rPr lang="en-US" sz="2800" dirty="0" smtClean="0">
                <a:solidFill>
                  <a:schemeClr val="accent6">
                    <a:lumMod val="50000"/>
                  </a:schemeClr>
                </a:solidFill>
              </a:rPr>
              <a:t>Representing the Texas Revolution</a:t>
            </a:r>
          </a:p>
          <a:p>
            <a:pPr marL="514350" indent="-514350">
              <a:buAutoNum type="arabicPeriod"/>
            </a:pPr>
            <a:r>
              <a:rPr lang="en-US" sz="2800" dirty="0" smtClean="0">
                <a:solidFill>
                  <a:schemeClr val="accent6">
                    <a:lumMod val="50000"/>
                  </a:schemeClr>
                </a:solidFill>
              </a:rPr>
              <a:t>Representing the War with Mexico</a:t>
            </a:r>
          </a:p>
          <a:p>
            <a:r>
              <a:rPr lang="en-US" sz="2800" dirty="0" smtClean="0">
                <a:solidFill>
                  <a:schemeClr val="accent6">
                    <a:lumMod val="50000"/>
                  </a:schemeClr>
                </a:solidFill>
              </a:rPr>
              <a:t>Include a written explanation of these events (demonstrate your research!)</a:t>
            </a:r>
          </a:p>
          <a:p>
            <a:endParaRPr lang="en-US" sz="2800" dirty="0" smtClean="0">
              <a:solidFill>
                <a:schemeClr val="accent6">
                  <a:lumMod val="50000"/>
                </a:schemeClr>
              </a:solidFill>
            </a:endParaRPr>
          </a:p>
          <a:p>
            <a:r>
              <a:rPr lang="en-US" sz="2800" dirty="0" smtClean="0">
                <a:solidFill>
                  <a:schemeClr val="accent6">
                    <a:lumMod val="50000"/>
                  </a:schemeClr>
                </a:solidFill>
              </a:rPr>
              <a:t>-you have five minutes.</a:t>
            </a:r>
          </a:p>
        </p:txBody>
      </p:sp>
    </p:spTree>
    <p:extLst>
      <p:ext uri="{BB962C8B-B14F-4D97-AF65-F5344CB8AC3E}">
        <p14:creationId xmlns:p14="http://schemas.microsoft.com/office/powerpoint/2010/main" val="3246038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-Shade in and label the areas acquired and the borders established:</a:t>
            </a:r>
          </a:p>
          <a:p>
            <a:pPr marL="514350" indent="-514350">
              <a:buAutoNum type="arabicPeriod"/>
            </a:pPr>
            <a:r>
              <a:rPr lang="en-US" sz="2800" dirty="0" smtClean="0">
                <a:solidFill>
                  <a:schemeClr val="accent6">
                    <a:lumMod val="50000"/>
                  </a:schemeClr>
                </a:solidFill>
              </a:rPr>
              <a:t>In the Texas Revolution</a:t>
            </a:r>
          </a:p>
          <a:p>
            <a:pPr marL="514350" indent="-514350">
              <a:buAutoNum type="arabicPeriod"/>
            </a:pPr>
            <a:r>
              <a:rPr lang="en-US" sz="2800" dirty="0" smtClean="0">
                <a:solidFill>
                  <a:schemeClr val="accent6">
                    <a:lumMod val="50000"/>
                  </a:schemeClr>
                </a:solidFill>
              </a:rPr>
              <a:t>In the War with Mexico</a:t>
            </a:r>
          </a:p>
          <a:p>
            <a:pPr marL="514350" indent="-514350">
              <a:buAutoNum type="arabicPeriod"/>
            </a:pPr>
            <a:r>
              <a:rPr lang="en-US" sz="2800" dirty="0" smtClean="0">
                <a:solidFill>
                  <a:schemeClr val="accent6">
                    <a:lumMod val="50000"/>
                  </a:schemeClr>
                </a:solidFill>
              </a:rPr>
              <a:t>In the Treaty of Guadalupe Hidalgo</a:t>
            </a:r>
          </a:p>
          <a:p>
            <a:pPr marL="514350" indent="-514350">
              <a:buAutoNum type="arabicPeriod"/>
            </a:pPr>
            <a:r>
              <a:rPr lang="en-US" sz="2800" dirty="0" smtClean="0">
                <a:solidFill>
                  <a:schemeClr val="accent6">
                    <a:lumMod val="50000"/>
                  </a:schemeClr>
                </a:solidFill>
              </a:rPr>
              <a:t>In the Gadsden Purchase</a:t>
            </a:r>
          </a:p>
          <a:p>
            <a:endParaRPr lang="en-US" sz="2800" dirty="0">
              <a:solidFill>
                <a:schemeClr val="accent6">
                  <a:lumMod val="50000"/>
                </a:schemeClr>
              </a:solidFill>
            </a:endParaRPr>
          </a:p>
          <a:p>
            <a:r>
              <a:rPr lang="en-US" sz="2800" dirty="0" smtClean="0">
                <a:solidFill>
                  <a:schemeClr val="accent6">
                    <a:lumMod val="50000"/>
                  </a:schemeClr>
                </a:solidFill>
              </a:rPr>
              <a:t>You have two minutes</a:t>
            </a:r>
          </a:p>
        </p:txBody>
      </p:sp>
    </p:spTree>
    <p:extLst>
      <p:ext uri="{BB962C8B-B14F-4D97-AF65-F5344CB8AC3E}">
        <p14:creationId xmlns:p14="http://schemas.microsoft.com/office/powerpoint/2010/main" val="3019505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-Identify the area affected by the 1849 Gold Rush</a:t>
            </a:r>
          </a:p>
          <a:p>
            <a:r>
              <a:rPr lang="en-US" sz="2800" dirty="0" smtClean="0">
                <a:solidFill>
                  <a:schemeClr val="accent6">
                    <a:lumMod val="50000"/>
                  </a:schemeClr>
                </a:solidFill>
              </a:rPr>
              <a:t>-draw a visual representation</a:t>
            </a:r>
          </a:p>
          <a:p>
            <a:endParaRPr lang="en-US" sz="2800" dirty="0">
              <a:solidFill>
                <a:schemeClr val="accent6">
                  <a:lumMod val="50000"/>
                </a:schemeClr>
              </a:solidFill>
            </a:endParaRPr>
          </a:p>
          <a:p>
            <a:r>
              <a:rPr lang="en-US" sz="2800" dirty="0" smtClean="0">
                <a:solidFill>
                  <a:schemeClr val="accent6">
                    <a:lumMod val="50000"/>
                  </a:schemeClr>
                </a:solidFill>
              </a:rPr>
              <a:t>You have two minutes</a:t>
            </a:r>
          </a:p>
        </p:txBody>
      </p:sp>
    </p:spTree>
    <p:extLst>
      <p:ext uri="{BB962C8B-B14F-4D97-AF65-F5344CB8AC3E}">
        <p14:creationId xmlns:p14="http://schemas.microsoft.com/office/powerpoint/2010/main" val="2934445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pPr algn="ctr"/>
            <a:r>
              <a:rPr lang="en-US" sz="3600" dirty="0" smtClean="0"/>
              <a:t>Clean up</a:t>
            </a:r>
          </a:p>
          <a:p>
            <a:r>
              <a:rPr lang="en-US" sz="3600" dirty="0" smtClean="0">
                <a:solidFill>
                  <a:schemeClr val="accent2">
                    <a:lumMod val="50000"/>
                  </a:schemeClr>
                </a:solidFill>
              </a:rPr>
              <a:t>-Your scribe returns the markers and pencils to the proper box</a:t>
            </a:r>
          </a:p>
          <a:p>
            <a:endParaRPr lang="en-US" sz="3600" dirty="0" smtClean="0">
              <a:solidFill>
                <a:schemeClr val="accent2">
                  <a:lumMod val="50000"/>
                </a:schemeClr>
              </a:solidFill>
            </a:endParaRPr>
          </a:p>
          <a:p>
            <a:r>
              <a:rPr lang="en-US" sz="3600" dirty="0" smtClean="0">
                <a:solidFill>
                  <a:schemeClr val="accent2">
                    <a:lumMod val="50000"/>
                  </a:schemeClr>
                </a:solidFill>
              </a:rPr>
              <a:t>-Your artist gives me your poster</a:t>
            </a:r>
          </a:p>
          <a:p>
            <a:endParaRPr lang="en-US" sz="3600" dirty="0" smtClean="0">
              <a:solidFill>
                <a:schemeClr val="accent2">
                  <a:lumMod val="50000"/>
                </a:schemeClr>
              </a:solidFill>
            </a:endParaRPr>
          </a:p>
          <a:p>
            <a:r>
              <a:rPr lang="en-US" sz="3600" dirty="0" smtClean="0">
                <a:solidFill>
                  <a:schemeClr val="accent2">
                    <a:lumMod val="50000"/>
                  </a:schemeClr>
                </a:solidFill>
              </a:rPr>
              <a:t>-Your researcher rearranges the desks (with the help of everyone else when their tasks are complete)</a:t>
            </a:r>
          </a:p>
        </p:txBody>
      </p:sp>
    </p:spTree>
    <p:extLst>
      <p:ext uri="{BB962C8B-B14F-4D97-AF65-F5344CB8AC3E}">
        <p14:creationId xmlns:p14="http://schemas.microsoft.com/office/powerpoint/2010/main" val="2768634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-Now it’s up to you to decide who does which assigned activity.  You have 10 minutes.</a:t>
            </a:r>
          </a:p>
          <a:p>
            <a:pPr marL="514350" indent="-514350">
              <a:buAutoNum type="arabicPeriod"/>
            </a:pPr>
            <a:r>
              <a:rPr lang="en-US" sz="2800" dirty="0" smtClean="0">
                <a:solidFill>
                  <a:schemeClr val="accent6">
                    <a:lumMod val="50000"/>
                  </a:schemeClr>
                </a:solidFill>
              </a:rPr>
              <a:t>On the bottom left hand side of your map page, draw an outline of both American continents.</a:t>
            </a:r>
          </a:p>
          <a:p>
            <a:pPr marL="514350" indent="-514350">
              <a:buAutoNum type="arabicPeriod"/>
            </a:pPr>
            <a:r>
              <a:rPr lang="en-US" sz="2800" dirty="0" smtClean="0">
                <a:solidFill>
                  <a:schemeClr val="accent6">
                    <a:lumMod val="50000"/>
                  </a:schemeClr>
                </a:solidFill>
              </a:rPr>
              <a:t>Include a legend/key explaining which explorers/colonizers went and claimed which locations and why:</a:t>
            </a:r>
          </a:p>
          <a:p>
            <a:r>
              <a:rPr lang="en-US" sz="2800" dirty="0">
                <a:solidFill>
                  <a:schemeClr val="accent6">
                    <a:lumMod val="50000"/>
                  </a:schemeClr>
                </a:solidFill>
              </a:rPr>
              <a:t>	</a:t>
            </a:r>
            <a:r>
              <a:rPr lang="en-US" sz="2800" dirty="0" smtClean="0">
                <a:solidFill>
                  <a:schemeClr val="accent6">
                    <a:lumMod val="50000"/>
                  </a:schemeClr>
                </a:solidFill>
              </a:rPr>
              <a:t>a.  The Spanish</a:t>
            </a:r>
          </a:p>
          <a:p>
            <a:r>
              <a:rPr lang="en-US" sz="2800" dirty="0">
                <a:solidFill>
                  <a:schemeClr val="accent6">
                    <a:lumMod val="50000"/>
                  </a:schemeClr>
                </a:solidFill>
              </a:rPr>
              <a:t>	</a:t>
            </a:r>
            <a:r>
              <a:rPr lang="en-US" sz="2800" dirty="0" smtClean="0">
                <a:solidFill>
                  <a:schemeClr val="accent6">
                    <a:lumMod val="50000"/>
                  </a:schemeClr>
                </a:solidFill>
              </a:rPr>
              <a:t>b.  The French</a:t>
            </a:r>
          </a:p>
          <a:p>
            <a:r>
              <a:rPr lang="en-US" sz="2800" dirty="0">
                <a:solidFill>
                  <a:schemeClr val="accent6">
                    <a:lumMod val="50000"/>
                  </a:schemeClr>
                </a:solidFill>
              </a:rPr>
              <a:t>	</a:t>
            </a:r>
            <a:r>
              <a:rPr lang="en-US" sz="2800" dirty="0" smtClean="0">
                <a:solidFill>
                  <a:schemeClr val="accent6">
                    <a:lumMod val="50000"/>
                  </a:schemeClr>
                </a:solidFill>
              </a:rPr>
              <a:t>c.   The English</a:t>
            </a:r>
          </a:p>
          <a:p>
            <a:pPr marL="514350" indent="-514350">
              <a:buAutoNum type="arabicPeriod" startAt="3"/>
            </a:pPr>
            <a:r>
              <a:rPr lang="en-US" sz="2800" dirty="0" smtClean="0">
                <a:solidFill>
                  <a:schemeClr val="accent6">
                    <a:lumMod val="50000"/>
                  </a:schemeClr>
                </a:solidFill>
              </a:rPr>
              <a:t>On the US map, draw in the 13 colonies and label them.</a:t>
            </a:r>
          </a:p>
          <a:p>
            <a:pPr marL="514350" indent="-514350">
              <a:buAutoNum type="arabicPeriod" startAt="3"/>
            </a:pPr>
            <a:r>
              <a:rPr lang="en-US" sz="2800" dirty="0" smtClean="0">
                <a:solidFill>
                  <a:schemeClr val="accent6">
                    <a:lumMod val="50000"/>
                  </a:schemeClr>
                </a:solidFill>
              </a:rPr>
              <a:t>Identify which are the Northern/New England, Middle, and Southern colonies.</a:t>
            </a:r>
          </a:p>
        </p:txBody>
      </p:sp>
    </p:spTree>
    <p:extLst>
      <p:ext uri="{BB962C8B-B14F-4D97-AF65-F5344CB8AC3E}">
        <p14:creationId xmlns:p14="http://schemas.microsoft.com/office/powerpoint/2010/main" val="378654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-Within each colonial region, identify the types of economic activities that happened.  DRAW these activities within the region, and create a legend.</a:t>
            </a:r>
          </a:p>
          <a:p>
            <a:r>
              <a:rPr lang="en-US" sz="2800" dirty="0" smtClean="0">
                <a:solidFill>
                  <a:schemeClr val="accent6">
                    <a:lumMod val="50000"/>
                  </a:schemeClr>
                </a:solidFill>
              </a:rPr>
              <a:t>-Establish a clear boundary along the Appalachians.</a:t>
            </a:r>
          </a:p>
          <a:p>
            <a:r>
              <a:rPr lang="en-US" sz="2800" dirty="0" smtClean="0">
                <a:solidFill>
                  <a:schemeClr val="accent6">
                    <a:lumMod val="50000"/>
                  </a:schemeClr>
                </a:solidFill>
              </a:rPr>
              <a:t>-You have 5 minutes.</a:t>
            </a:r>
          </a:p>
        </p:txBody>
      </p:sp>
    </p:spTree>
    <p:extLst>
      <p:ext uri="{BB962C8B-B14F-4D97-AF65-F5344CB8AC3E}">
        <p14:creationId xmlns:p14="http://schemas.microsoft.com/office/powerpoint/2010/main" val="167687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-In the middle bottom margin of your map, create a timeline of these Revolutionary Events (you will need to put them in order):</a:t>
            </a:r>
          </a:p>
          <a:p>
            <a:r>
              <a:rPr lang="en-US" sz="2800" dirty="0" smtClean="0">
                <a:solidFill>
                  <a:schemeClr val="accent6">
                    <a:lumMod val="50000"/>
                  </a:schemeClr>
                </a:solidFill>
              </a:rPr>
              <a:t>	Sugar Act</a:t>
            </a:r>
          </a:p>
          <a:p>
            <a:r>
              <a:rPr lang="en-US" sz="2800" dirty="0" smtClean="0">
                <a:solidFill>
                  <a:schemeClr val="accent6">
                    <a:lumMod val="50000"/>
                  </a:schemeClr>
                </a:solidFill>
              </a:rPr>
              <a:t>	Declaration </a:t>
            </a:r>
            <a:r>
              <a:rPr lang="en-US" sz="2800" dirty="0">
                <a:solidFill>
                  <a:schemeClr val="accent6">
                    <a:lumMod val="50000"/>
                  </a:schemeClr>
                </a:solidFill>
              </a:rPr>
              <a:t>of Independence</a:t>
            </a:r>
          </a:p>
          <a:p>
            <a:r>
              <a:rPr lang="en-US" sz="2800" dirty="0" smtClean="0">
                <a:solidFill>
                  <a:schemeClr val="accent6">
                    <a:lumMod val="50000"/>
                  </a:schemeClr>
                </a:solidFill>
              </a:rPr>
              <a:t>	Battle </a:t>
            </a:r>
            <a:r>
              <a:rPr lang="en-US" sz="2800" dirty="0">
                <a:solidFill>
                  <a:schemeClr val="accent6">
                    <a:lumMod val="50000"/>
                  </a:schemeClr>
                </a:solidFill>
              </a:rPr>
              <a:t>of Trenton</a:t>
            </a:r>
          </a:p>
          <a:p>
            <a:r>
              <a:rPr lang="en-US" sz="2800" dirty="0" smtClean="0">
                <a:solidFill>
                  <a:schemeClr val="accent6">
                    <a:lumMod val="50000"/>
                  </a:schemeClr>
                </a:solidFill>
              </a:rPr>
              <a:t>	Boston Tea Party</a:t>
            </a:r>
          </a:p>
          <a:p>
            <a:r>
              <a:rPr lang="en-US" sz="2800" dirty="0" smtClean="0">
                <a:solidFill>
                  <a:schemeClr val="accent6">
                    <a:lumMod val="50000"/>
                  </a:schemeClr>
                </a:solidFill>
              </a:rPr>
              <a:t>	Boston Massacre</a:t>
            </a:r>
          </a:p>
          <a:p>
            <a:r>
              <a:rPr lang="en-US" sz="2800" dirty="0" smtClean="0">
                <a:solidFill>
                  <a:schemeClr val="accent6">
                    <a:lumMod val="50000"/>
                  </a:schemeClr>
                </a:solidFill>
              </a:rPr>
              <a:t>	Surrender at Yorktown</a:t>
            </a:r>
          </a:p>
          <a:p>
            <a:r>
              <a:rPr lang="en-US" sz="2800" dirty="0" smtClean="0">
                <a:solidFill>
                  <a:schemeClr val="accent6">
                    <a:lumMod val="50000"/>
                  </a:schemeClr>
                </a:solidFill>
              </a:rPr>
              <a:t>-Define each event</a:t>
            </a:r>
          </a:p>
          <a:p>
            <a:r>
              <a:rPr lang="en-US" sz="2800" dirty="0" smtClean="0">
                <a:solidFill>
                  <a:schemeClr val="accent6">
                    <a:lumMod val="50000"/>
                  </a:schemeClr>
                </a:solidFill>
              </a:rPr>
              <a:t>-Draw a representation of each event.</a:t>
            </a:r>
          </a:p>
          <a:p>
            <a:r>
              <a:rPr lang="en-US" sz="2800" dirty="0" smtClean="0">
                <a:solidFill>
                  <a:schemeClr val="accent6">
                    <a:lumMod val="50000"/>
                  </a:schemeClr>
                </a:solidFill>
              </a:rPr>
              <a:t>-You have 15 minutes.</a:t>
            </a:r>
          </a:p>
        </p:txBody>
      </p:sp>
    </p:spTree>
    <p:extLst>
      <p:ext uri="{BB962C8B-B14F-4D97-AF65-F5344CB8AC3E}">
        <p14:creationId xmlns:p14="http://schemas.microsoft.com/office/powerpoint/2010/main" val="3383733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--On the bottom right hand side, compare/contrast the structure of the US government under the Articles of Confederation and the Constitution.</a:t>
            </a:r>
          </a:p>
          <a:p>
            <a:r>
              <a:rPr lang="en-US" sz="2800" dirty="0" smtClean="0">
                <a:solidFill>
                  <a:schemeClr val="accent6">
                    <a:lumMod val="50000"/>
                  </a:schemeClr>
                </a:solidFill>
              </a:rPr>
              <a:t>-</a:t>
            </a:r>
            <a:r>
              <a:rPr lang="en-US" sz="2800" dirty="0">
                <a:solidFill>
                  <a:schemeClr val="accent6">
                    <a:lumMod val="50000"/>
                  </a:schemeClr>
                </a:solidFill>
              </a:rPr>
              <a:t>You have 10 minutes.</a:t>
            </a:r>
          </a:p>
          <a:p>
            <a:endParaRPr lang="en-US" sz="2800" dirty="0" smtClean="0">
              <a:solidFill>
                <a:schemeClr val="accent6">
                  <a:lumMod val="50000"/>
                </a:schemeClr>
              </a:solidFill>
            </a:endParaRPr>
          </a:p>
        </p:txBody>
      </p:sp>
    </p:spTree>
    <p:extLst>
      <p:ext uri="{BB962C8B-B14F-4D97-AF65-F5344CB8AC3E}">
        <p14:creationId xmlns:p14="http://schemas.microsoft.com/office/powerpoint/2010/main" val="2103469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-Outline the area acquired in the 1783 Treaty of Paris and draw and label the states.</a:t>
            </a:r>
          </a:p>
          <a:p>
            <a:r>
              <a:rPr lang="en-US" sz="2800" dirty="0" smtClean="0">
                <a:solidFill>
                  <a:schemeClr val="accent6">
                    <a:lumMod val="50000"/>
                  </a:schemeClr>
                </a:solidFill>
              </a:rPr>
              <a:t>-Outline the area acquired in the 1803 Louisiana Purchase and draw and label the states.</a:t>
            </a:r>
          </a:p>
          <a:p>
            <a:r>
              <a:rPr lang="en-US" sz="2800" dirty="0" smtClean="0">
                <a:solidFill>
                  <a:schemeClr val="accent6">
                    <a:lumMod val="50000"/>
                  </a:schemeClr>
                </a:solidFill>
              </a:rPr>
              <a:t>-In the right middle margin of your map, describe the Louis and Clark expedition.</a:t>
            </a:r>
          </a:p>
          <a:p>
            <a:r>
              <a:rPr lang="en-US" sz="2800" dirty="0" smtClean="0">
                <a:solidFill>
                  <a:schemeClr val="accent6">
                    <a:lumMod val="50000"/>
                  </a:schemeClr>
                </a:solidFill>
              </a:rPr>
              <a:t>-You have 10 minutes.</a:t>
            </a:r>
          </a:p>
        </p:txBody>
      </p:sp>
    </p:spTree>
    <p:extLst>
      <p:ext uri="{BB962C8B-B14F-4D97-AF65-F5344CB8AC3E}">
        <p14:creationId xmlns:p14="http://schemas.microsoft.com/office/powerpoint/2010/main" val="1652605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-Shade in the area affected by the Industrial Revolution.</a:t>
            </a:r>
          </a:p>
          <a:p>
            <a:r>
              <a:rPr lang="en-US" sz="2800" dirty="0" smtClean="0">
                <a:solidFill>
                  <a:schemeClr val="accent6">
                    <a:lumMod val="50000"/>
                  </a:schemeClr>
                </a:solidFill>
              </a:rPr>
              <a:t>-Off to the right of this area, describe how the Industrial Revolution begins.</a:t>
            </a:r>
          </a:p>
          <a:p>
            <a:r>
              <a:rPr lang="en-US" sz="2800" dirty="0" smtClean="0">
                <a:solidFill>
                  <a:schemeClr val="accent6">
                    <a:lumMod val="50000"/>
                  </a:schemeClr>
                </a:solidFill>
              </a:rPr>
              <a:t>-Draw in and label the Erie Canal and the National Road.</a:t>
            </a:r>
          </a:p>
          <a:p>
            <a:r>
              <a:rPr lang="en-US" sz="2800" dirty="0" smtClean="0">
                <a:solidFill>
                  <a:schemeClr val="accent6">
                    <a:lumMod val="50000"/>
                  </a:schemeClr>
                </a:solidFill>
              </a:rPr>
              <a:t>-You have 10 minutes.</a:t>
            </a:r>
          </a:p>
        </p:txBody>
      </p:sp>
    </p:spTree>
    <p:extLst>
      <p:ext uri="{BB962C8B-B14F-4D97-AF65-F5344CB8AC3E}">
        <p14:creationId xmlns:p14="http://schemas.microsoft.com/office/powerpoint/2010/main" val="168168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228600"/>
            <a:ext cx="8686800" cy="6400800"/>
          </a:xfrm>
          <a:prstGeom prst="rect">
            <a:avLst/>
          </a:prstGeom>
          <a:solidFill>
            <a:srgbClr val="FFC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American Expansion Review Activity</a:t>
            </a:r>
          </a:p>
          <a:p>
            <a:r>
              <a:rPr lang="en-US" sz="2800" dirty="0" smtClean="0">
                <a:solidFill>
                  <a:schemeClr val="accent6">
                    <a:lumMod val="50000"/>
                  </a:schemeClr>
                </a:solidFill>
              </a:rPr>
              <a:t>-Shade in and label the area acquired in the Adams-</a:t>
            </a:r>
            <a:r>
              <a:rPr lang="en-US" sz="2800" dirty="0" err="1" smtClean="0">
                <a:solidFill>
                  <a:schemeClr val="accent6">
                    <a:lumMod val="50000"/>
                  </a:schemeClr>
                </a:solidFill>
              </a:rPr>
              <a:t>Onis</a:t>
            </a:r>
            <a:r>
              <a:rPr lang="en-US" sz="2800" dirty="0" smtClean="0">
                <a:solidFill>
                  <a:schemeClr val="accent6">
                    <a:lumMod val="50000"/>
                  </a:schemeClr>
                </a:solidFill>
              </a:rPr>
              <a:t> treaty.</a:t>
            </a:r>
          </a:p>
          <a:p>
            <a:r>
              <a:rPr lang="en-US" sz="2800" dirty="0" smtClean="0">
                <a:solidFill>
                  <a:schemeClr val="accent6">
                    <a:lumMod val="50000"/>
                  </a:schemeClr>
                </a:solidFill>
              </a:rPr>
              <a:t>-Provide a definition of the treaty next to the area affected.</a:t>
            </a:r>
          </a:p>
          <a:p>
            <a:r>
              <a:rPr lang="en-US" sz="2800" dirty="0" smtClean="0">
                <a:solidFill>
                  <a:schemeClr val="accent6">
                    <a:lumMod val="50000"/>
                  </a:schemeClr>
                </a:solidFill>
              </a:rPr>
              <a:t>-You have </a:t>
            </a:r>
            <a:r>
              <a:rPr lang="en-US" sz="2800" dirty="0">
                <a:solidFill>
                  <a:schemeClr val="accent6">
                    <a:lumMod val="50000"/>
                  </a:schemeClr>
                </a:solidFill>
              </a:rPr>
              <a:t>5</a:t>
            </a:r>
            <a:r>
              <a:rPr lang="en-US" sz="2800" dirty="0" smtClean="0">
                <a:solidFill>
                  <a:schemeClr val="accent6">
                    <a:lumMod val="50000"/>
                  </a:schemeClr>
                </a:solidFill>
              </a:rPr>
              <a:t> minutes.</a:t>
            </a:r>
          </a:p>
        </p:txBody>
      </p:sp>
    </p:spTree>
    <p:extLst>
      <p:ext uri="{BB962C8B-B14F-4D97-AF65-F5344CB8AC3E}">
        <p14:creationId xmlns:p14="http://schemas.microsoft.com/office/powerpoint/2010/main" val="261286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15071</TotalTime>
  <Words>1112</Words>
  <Application>Microsoft Office PowerPoint</Application>
  <PresentationFormat>On-screen Show (4:3)</PresentationFormat>
  <Paragraphs>128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Date(s)</dc:title>
  <dc:creator>Schafer-Ramelli, Andrea</dc:creator>
  <cp:lastModifiedBy>Andrea</cp:lastModifiedBy>
  <cp:revision>121</cp:revision>
  <cp:lastPrinted>2013-05-09T20:06:38Z</cp:lastPrinted>
  <dcterms:created xsi:type="dcterms:W3CDTF">2013-05-09T17:16:38Z</dcterms:created>
  <dcterms:modified xsi:type="dcterms:W3CDTF">2014-03-01T05:10:35Z</dcterms:modified>
</cp:coreProperties>
</file>