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sldIdLst>
    <p:sldId id="256" r:id="rId7"/>
    <p:sldId id="258" r:id="rId8"/>
    <p:sldId id="257" r:id="rId9"/>
    <p:sldId id="259" r:id="rId10"/>
    <p:sldId id="260" r:id="rId11"/>
    <p:sldId id="261" r:id="rId12"/>
    <p:sldId id="262" r:id="rId13"/>
    <p:sldId id="263" r:id="rId14"/>
    <p:sldId id="264" r:id="rId15"/>
    <p:sldId id="265" r:id="rId16"/>
    <p:sldId id="266" r:id="rId17"/>
    <p:sldId id="267"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5324"/>
    <a:srgbClr val="EFEB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7772400" cy="1470025"/>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381000" y="1371600"/>
            <a:ext cx="6400800" cy="838200"/>
          </a:xfrm>
        </p:spPr>
        <p:txBody>
          <a:bodyPr/>
          <a:lstStyle>
            <a:lvl1pPr marL="0" indent="0" algn="l">
              <a:buNone/>
              <a:defRPr>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2CE80A-0FF1-414B-93B5-27D14D4D4F63}"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40420-5778-4BF3-BEC5-33CE2C66B380}" type="slidenum">
              <a:rPr lang="en-US" smtClean="0"/>
              <a:pPr/>
              <a:t>‹#›</a:t>
            </a:fld>
            <a:endParaRPr lang="en-US"/>
          </a:p>
        </p:txBody>
      </p:sp>
      <p:pic>
        <p:nvPicPr>
          <p:cNvPr id="11" name="Picture 10" descr="NV flag.png"/>
          <p:cNvPicPr>
            <a:picLocks noChangeAspect="1"/>
          </p:cNvPicPr>
          <p:nvPr userDrawn="1"/>
        </p:nvPicPr>
        <p:blipFill>
          <a:blip r:embed="rId2" cstate="print"/>
          <a:stretch>
            <a:fillRect/>
          </a:stretch>
        </p:blipFill>
        <p:spPr>
          <a:xfrm>
            <a:off x="6934200" y="304800"/>
            <a:ext cx="1761478" cy="2502418"/>
          </a:xfrm>
          <a:prstGeom prst="rect">
            <a:avLst/>
          </a:prstGeom>
        </p:spPr>
      </p:pic>
      <p:pic>
        <p:nvPicPr>
          <p:cNvPr id="14" name="Picture 13" descr="NV pix.png"/>
          <p:cNvPicPr>
            <a:picLocks noChangeAspect="1"/>
          </p:cNvPicPr>
          <p:nvPr userDrawn="1"/>
        </p:nvPicPr>
        <p:blipFill>
          <a:blip r:embed="rId3" cstate="print"/>
          <a:stretch>
            <a:fillRect/>
          </a:stretch>
        </p:blipFill>
        <p:spPr>
          <a:xfrm>
            <a:off x="0" y="3050235"/>
            <a:ext cx="9144000" cy="38077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CE80A-0FF1-414B-93B5-27D14D4D4F63}"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40420-5778-4BF3-BEC5-33CE2C66B3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CE80A-0FF1-414B-93B5-27D14D4D4F63}"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40420-5778-4BF3-BEC5-33CE2C66B38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7772400" cy="1470025"/>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381000" y="1371600"/>
            <a:ext cx="6400800" cy="838200"/>
          </a:xfrm>
        </p:spPr>
        <p:txBody>
          <a:bodyPr/>
          <a:lstStyle>
            <a:lvl1pPr marL="0" indent="0" algn="l">
              <a:buNone/>
              <a:defRPr>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2CE80A-0FF1-414B-93B5-27D14D4D4F63}" type="datetimeFigureOut">
              <a:rPr lang="en-US" smtClean="0">
                <a:solidFill>
                  <a:srgbClr val="000000">
                    <a:tint val="75000"/>
                  </a:srgbClr>
                </a:solidFill>
              </a:rPr>
              <a:pPr/>
              <a:t>2/28/2014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5A540420-5778-4BF3-BEC5-33CE2C66B380}" type="slidenum">
              <a:rPr lang="en-US" smtClean="0">
                <a:solidFill>
                  <a:srgbClr val="000000">
                    <a:tint val="75000"/>
                  </a:srgbClr>
                </a:solidFill>
              </a:rPr>
              <a:pPr/>
              <a:t>‹#›</a:t>
            </a:fld>
            <a:endParaRPr lang="en-US">
              <a:solidFill>
                <a:srgbClr val="000000">
                  <a:tint val="75000"/>
                </a:srgbClr>
              </a:solidFill>
            </a:endParaRPr>
          </a:p>
        </p:txBody>
      </p:sp>
      <p:pic>
        <p:nvPicPr>
          <p:cNvPr id="11" name="Picture 10" descr="NV flag.png"/>
          <p:cNvPicPr>
            <a:picLocks noChangeAspect="1"/>
          </p:cNvPicPr>
          <p:nvPr userDrawn="1"/>
        </p:nvPicPr>
        <p:blipFill>
          <a:blip r:embed="rId2" cstate="print"/>
          <a:stretch>
            <a:fillRect/>
          </a:stretch>
        </p:blipFill>
        <p:spPr>
          <a:xfrm>
            <a:off x="6934200" y="304800"/>
            <a:ext cx="1761478" cy="2502418"/>
          </a:xfrm>
          <a:prstGeom prst="rect">
            <a:avLst/>
          </a:prstGeom>
        </p:spPr>
      </p:pic>
      <p:pic>
        <p:nvPicPr>
          <p:cNvPr id="14" name="Picture 13" descr="NV pix.png"/>
          <p:cNvPicPr>
            <a:picLocks noChangeAspect="1"/>
          </p:cNvPicPr>
          <p:nvPr userDrawn="1"/>
        </p:nvPicPr>
        <p:blipFill>
          <a:blip r:embed="rId3" cstate="print"/>
          <a:stretch>
            <a:fillRect/>
          </a:stretch>
        </p:blipFill>
        <p:spPr>
          <a:xfrm>
            <a:off x="0" y="3050235"/>
            <a:ext cx="9144000" cy="3807765"/>
          </a:xfrm>
          <a:prstGeom prst="rect">
            <a:avLst/>
          </a:prstGeom>
        </p:spPr>
      </p:pic>
    </p:spTree>
    <p:extLst>
      <p:ext uri="{BB962C8B-B14F-4D97-AF65-F5344CB8AC3E}">
        <p14:creationId xmlns:p14="http://schemas.microsoft.com/office/powerpoint/2010/main" val="732660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CE80A-0FF1-414B-93B5-27D14D4D4F63}" type="datetimeFigureOut">
              <a:rPr lang="en-US" smtClean="0">
                <a:solidFill>
                  <a:srgbClr val="000000">
                    <a:tint val="75000"/>
                  </a:srgbClr>
                </a:solidFill>
              </a:rPr>
              <a:pPr/>
              <a:t>2/28/2014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5A540420-5778-4BF3-BEC5-33CE2C66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53369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2CE80A-0FF1-414B-93B5-27D14D4D4F63}" type="datetimeFigureOut">
              <a:rPr lang="en-US" smtClean="0">
                <a:solidFill>
                  <a:srgbClr val="000000">
                    <a:tint val="75000"/>
                  </a:srgbClr>
                </a:solidFill>
              </a:rPr>
              <a:pPr/>
              <a:t>2/28/2014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5A540420-5778-4BF3-BEC5-33CE2C66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351512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2CE80A-0FF1-414B-93B5-27D14D4D4F63}" type="datetimeFigureOut">
              <a:rPr lang="en-US" smtClean="0">
                <a:solidFill>
                  <a:srgbClr val="000000">
                    <a:tint val="75000"/>
                  </a:srgbClr>
                </a:solidFill>
              </a:rPr>
              <a:pPr/>
              <a:t>2/28/2014</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5A540420-5778-4BF3-BEC5-33CE2C66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59018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2CE80A-0FF1-414B-93B5-27D14D4D4F63}" type="datetimeFigureOut">
              <a:rPr lang="en-US" smtClean="0">
                <a:solidFill>
                  <a:srgbClr val="000000">
                    <a:tint val="75000"/>
                  </a:srgbClr>
                </a:solidFill>
              </a:rPr>
              <a:pPr/>
              <a:t>2/28/2014</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5A540420-5778-4BF3-BEC5-33CE2C66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493094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2CE80A-0FF1-414B-93B5-27D14D4D4F63}" type="datetimeFigureOut">
              <a:rPr lang="en-US" smtClean="0">
                <a:solidFill>
                  <a:srgbClr val="000000">
                    <a:tint val="75000"/>
                  </a:srgbClr>
                </a:solidFill>
              </a:rPr>
              <a:pPr/>
              <a:t>2/28/2014</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5A540420-5778-4BF3-BEC5-33CE2C66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958996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CE80A-0FF1-414B-93B5-27D14D4D4F63}" type="datetimeFigureOut">
              <a:rPr lang="en-US" smtClean="0">
                <a:solidFill>
                  <a:srgbClr val="000000">
                    <a:tint val="75000"/>
                  </a:srgbClr>
                </a:solidFill>
              </a:rPr>
              <a:pPr/>
              <a:t>2/28/2014</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5A540420-5778-4BF3-BEC5-33CE2C66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33184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CE80A-0FF1-414B-93B5-27D14D4D4F63}" type="datetimeFigureOut">
              <a:rPr lang="en-US" smtClean="0">
                <a:solidFill>
                  <a:srgbClr val="000000">
                    <a:tint val="75000"/>
                  </a:srgbClr>
                </a:solidFill>
              </a:rPr>
              <a:pPr/>
              <a:t>2/28/2014</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5A540420-5778-4BF3-BEC5-33CE2C66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6477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CE80A-0FF1-414B-93B5-27D14D4D4F63}"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40420-5778-4BF3-BEC5-33CE2C66B38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CE80A-0FF1-414B-93B5-27D14D4D4F63}" type="datetimeFigureOut">
              <a:rPr lang="en-US" smtClean="0">
                <a:solidFill>
                  <a:srgbClr val="000000">
                    <a:tint val="75000"/>
                  </a:srgbClr>
                </a:solidFill>
              </a:rPr>
              <a:pPr/>
              <a:t>2/28/2014</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5A540420-5778-4BF3-BEC5-33CE2C66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344855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CE80A-0FF1-414B-93B5-27D14D4D4F63}" type="datetimeFigureOut">
              <a:rPr lang="en-US" smtClean="0">
                <a:solidFill>
                  <a:srgbClr val="000000">
                    <a:tint val="75000"/>
                  </a:srgbClr>
                </a:solidFill>
              </a:rPr>
              <a:pPr/>
              <a:t>2/28/2014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5A540420-5778-4BF3-BEC5-33CE2C66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43546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CE80A-0FF1-414B-93B5-27D14D4D4F63}" type="datetimeFigureOut">
              <a:rPr lang="en-US" smtClean="0">
                <a:solidFill>
                  <a:srgbClr val="000000">
                    <a:tint val="75000"/>
                  </a:srgbClr>
                </a:solidFill>
              </a:rPr>
              <a:pPr/>
              <a:t>2/28/2014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5A540420-5778-4BF3-BEC5-33CE2C66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3052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7772400" cy="1470025"/>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381000" y="1371600"/>
            <a:ext cx="6400800" cy="838200"/>
          </a:xfrm>
        </p:spPr>
        <p:txBody>
          <a:bodyPr/>
          <a:lstStyle>
            <a:lvl1pPr marL="0" indent="0" algn="l">
              <a:buNone/>
              <a:defRPr>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2CE80A-0FF1-414B-93B5-27D14D4D4F63}" type="datetimeFigureOut">
              <a:rPr lang="en-US" smtClean="0">
                <a:solidFill>
                  <a:srgbClr val="000000">
                    <a:tint val="75000"/>
                  </a:srgbClr>
                </a:solidFill>
              </a:rPr>
              <a:pPr/>
              <a:t>2/28/2014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5A540420-5778-4BF3-BEC5-33CE2C66B380}" type="slidenum">
              <a:rPr lang="en-US" smtClean="0">
                <a:solidFill>
                  <a:srgbClr val="000000">
                    <a:tint val="75000"/>
                  </a:srgbClr>
                </a:solidFill>
              </a:rPr>
              <a:pPr/>
              <a:t>‹#›</a:t>
            </a:fld>
            <a:endParaRPr lang="en-US">
              <a:solidFill>
                <a:srgbClr val="000000">
                  <a:tint val="75000"/>
                </a:srgbClr>
              </a:solidFill>
            </a:endParaRPr>
          </a:p>
        </p:txBody>
      </p:sp>
      <p:pic>
        <p:nvPicPr>
          <p:cNvPr id="11" name="Picture 10" descr="NV flag.png"/>
          <p:cNvPicPr>
            <a:picLocks noChangeAspect="1"/>
          </p:cNvPicPr>
          <p:nvPr userDrawn="1"/>
        </p:nvPicPr>
        <p:blipFill>
          <a:blip r:embed="rId2" cstate="print"/>
          <a:stretch>
            <a:fillRect/>
          </a:stretch>
        </p:blipFill>
        <p:spPr>
          <a:xfrm>
            <a:off x="6934200" y="304800"/>
            <a:ext cx="1761478" cy="2502418"/>
          </a:xfrm>
          <a:prstGeom prst="rect">
            <a:avLst/>
          </a:prstGeom>
        </p:spPr>
      </p:pic>
      <p:pic>
        <p:nvPicPr>
          <p:cNvPr id="14" name="Picture 13" descr="NV pix.png"/>
          <p:cNvPicPr>
            <a:picLocks noChangeAspect="1"/>
          </p:cNvPicPr>
          <p:nvPr userDrawn="1"/>
        </p:nvPicPr>
        <p:blipFill>
          <a:blip r:embed="rId3" cstate="print"/>
          <a:stretch>
            <a:fillRect/>
          </a:stretch>
        </p:blipFill>
        <p:spPr>
          <a:xfrm>
            <a:off x="0" y="3050235"/>
            <a:ext cx="9144000" cy="3807765"/>
          </a:xfrm>
          <a:prstGeom prst="rect">
            <a:avLst/>
          </a:prstGeom>
        </p:spPr>
      </p:pic>
    </p:spTree>
    <p:extLst>
      <p:ext uri="{BB962C8B-B14F-4D97-AF65-F5344CB8AC3E}">
        <p14:creationId xmlns:p14="http://schemas.microsoft.com/office/powerpoint/2010/main" val="1481353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CE80A-0FF1-414B-93B5-27D14D4D4F63}" type="datetimeFigureOut">
              <a:rPr lang="en-US" smtClean="0">
                <a:solidFill>
                  <a:srgbClr val="000000">
                    <a:tint val="75000"/>
                  </a:srgbClr>
                </a:solidFill>
              </a:rPr>
              <a:pPr/>
              <a:t>2/28/2014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5A540420-5778-4BF3-BEC5-33CE2C66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99430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2CE80A-0FF1-414B-93B5-27D14D4D4F63}" type="datetimeFigureOut">
              <a:rPr lang="en-US" smtClean="0">
                <a:solidFill>
                  <a:srgbClr val="000000">
                    <a:tint val="75000"/>
                  </a:srgbClr>
                </a:solidFill>
              </a:rPr>
              <a:pPr/>
              <a:t>2/28/2014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5A540420-5778-4BF3-BEC5-33CE2C66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17377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2CE80A-0FF1-414B-93B5-27D14D4D4F63}" type="datetimeFigureOut">
              <a:rPr lang="en-US" smtClean="0">
                <a:solidFill>
                  <a:srgbClr val="000000">
                    <a:tint val="75000"/>
                  </a:srgbClr>
                </a:solidFill>
              </a:rPr>
              <a:pPr/>
              <a:t>2/28/2014</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5A540420-5778-4BF3-BEC5-33CE2C66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351314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2CE80A-0FF1-414B-93B5-27D14D4D4F63}" type="datetimeFigureOut">
              <a:rPr lang="en-US" smtClean="0">
                <a:solidFill>
                  <a:srgbClr val="000000">
                    <a:tint val="75000"/>
                  </a:srgbClr>
                </a:solidFill>
              </a:rPr>
              <a:pPr/>
              <a:t>2/28/2014</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5A540420-5778-4BF3-BEC5-33CE2C66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723898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2CE80A-0FF1-414B-93B5-27D14D4D4F63}" type="datetimeFigureOut">
              <a:rPr lang="en-US" smtClean="0">
                <a:solidFill>
                  <a:srgbClr val="000000">
                    <a:tint val="75000"/>
                  </a:srgbClr>
                </a:solidFill>
              </a:rPr>
              <a:pPr/>
              <a:t>2/28/2014</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5A540420-5778-4BF3-BEC5-33CE2C66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010982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CE80A-0FF1-414B-93B5-27D14D4D4F63}" type="datetimeFigureOut">
              <a:rPr lang="en-US" smtClean="0">
                <a:solidFill>
                  <a:srgbClr val="000000">
                    <a:tint val="75000"/>
                  </a:srgbClr>
                </a:solidFill>
              </a:rPr>
              <a:pPr/>
              <a:t>2/28/2014</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5A540420-5778-4BF3-BEC5-33CE2C66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28936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2CE80A-0FF1-414B-93B5-27D14D4D4F63}"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40420-5778-4BF3-BEC5-33CE2C66B38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CE80A-0FF1-414B-93B5-27D14D4D4F63}" type="datetimeFigureOut">
              <a:rPr lang="en-US" smtClean="0">
                <a:solidFill>
                  <a:srgbClr val="000000">
                    <a:tint val="75000"/>
                  </a:srgbClr>
                </a:solidFill>
              </a:rPr>
              <a:pPr/>
              <a:t>2/28/2014</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5A540420-5778-4BF3-BEC5-33CE2C66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722519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CE80A-0FF1-414B-93B5-27D14D4D4F63}" type="datetimeFigureOut">
              <a:rPr lang="en-US" smtClean="0">
                <a:solidFill>
                  <a:srgbClr val="000000">
                    <a:tint val="75000"/>
                  </a:srgbClr>
                </a:solidFill>
              </a:rPr>
              <a:pPr/>
              <a:t>2/28/2014</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5A540420-5778-4BF3-BEC5-33CE2C66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530561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CE80A-0FF1-414B-93B5-27D14D4D4F63}" type="datetimeFigureOut">
              <a:rPr lang="en-US" smtClean="0">
                <a:solidFill>
                  <a:srgbClr val="000000">
                    <a:tint val="75000"/>
                  </a:srgbClr>
                </a:solidFill>
              </a:rPr>
              <a:pPr/>
              <a:t>2/28/2014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5A540420-5778-4BF3-BEC5-33CE2C66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809841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CE80A-0FF1-414B-93B5-27D14D4D4F63}" type="datetimeFigureOut">
              <a:rPr lang="en-US" smtClean="0">
                <a:solidFill>
                  <a:srgbClr val="000000">
                    <a:tint val="75000"/>
                  </a:srgbClr>
                </a:solidFill>
              </a:rPr>
              <a:pPr/>
              <a:t>2/28/2014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5A540420-5778-4BF3-BEC5-33CE2C66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7605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2CE80A-0FF1-414B-93B5-27D14D4D4F63}" type="datetimeFigureOut">
              <a:rPr lang="en-US" smtClean="0"/>
              <a:pPr/>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40420-5778-4BF3-BEC5-33CE2C66B3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2CE80A-0FF1-414B-93B5-27D14D4D4F63}" type="datetimeFigureOut">
              <a:rPr lang="en-US" smtClean="0"/>
              <a:pPr/>
              <a:t>2/28/2014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540420-5778-4BF3-BEC5-33CE2C66B3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2CE80A-0FF1-414B-93B5-27D14D4D4F63}" type="datetimeFigureOut">
              <a:rPr lang="en-US" smtClean="0"/>
              <a:pPr/>
              <a:t>2/28/2014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540420-5778-4BF3-BEC5-33CE2C66B3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CE80A-0FF1-414B-93B5-27D14D4D4F63}" type="datetimeFigureOut">
              <a:rPr lang="en-US" smtClean="0"/>
              <a:pPr/>
              <a:t>2/28/2014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540420-5778-4BF3-BEC5-33CE2C66B3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CE80A-0FF1-414B-93B5-27D14D4D4F63}" type="datetimeFigureOut">
              <a:rPr lang="en-US" smtClean="0"/>
              <a:pPr/>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40420-5778-4BF3-BEC5-33CE2C66B3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CE80A-0FF1-414B-93B5-27D14D4D4F63}" type="datetimeFigureOut">
              <a:rPr lang="en-US" smtClean="0"/>
              <a:pPr/>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40420-5778-4BF3-BEC5-33CE2C66B3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50000">
              <a:schemeClr val="accent1">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CE80A-0FF1-414B-93B5-27D14D4D4F63}" type="datetimeFigureOut">
              <a:rPr lang="en-US" smtClean="0"/>
              <a:pPr/>
              <a:t>2/28/2014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40420-5778-4BF3-BEC5-33CE2C66B380}" type="slidenum">
              <a:rPr lang="en-US" smtClean="0"/>
              <a:pPr/>
              <a:t>‹#›</a:t>
            </a:fld>
            <a:endParaRPr lang="en-US"/>
          </a:p>
        </p:txBody>
      </p:sp>
      <p:pic>
        <p:nvPicPr>
          <p:cNvPr id="8" name="Picture 7" descr="NV footer.png"/>
          <p:cNvPicPr>
            <a:picLocks noChangeAspect="1"/>
          </p:cNvPicPr>
          <p:nvPr/>
        </p:nvPicPr>
        <p:blipFill>
          <a:blip r:embed="rId13" cstate="print"/>
          <a:stretch>
            <a:fillRect/>
          </a:stretch>
        </p:blipFill>
        <p:spPr>
          <a:xfrm>
            <a:off x="0" y="6375325"/>
            <a:ext cx="9144000" cy="4826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50000">
              <a:schemeClr val="accent1">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CE80A-0FF1-414B-93B5-27D14D4D4F63}" type="datetimeFigureOut">
              <a:rPr lang="en-US" smtClean="0">
                <a:solidFill>
                  <a:srgbClr val="000000">
                    <a:tint val="75000"/>
                  </a:srgbClr>
                </a:solidFill>
              </a:rPr>
              <a:pPr/>
              <a:t>2/28/2014</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40420-5778-4BF3-BEC5-33CE2C66B380}" type="slidenum">
              <a:rPr lang="en-US" smtClean="0">
                <a:solidFill>
                  <a:srgbClr val="000000">
                    <a:tint val="75000"/>
                  </a:srgbClr>
                </a:solidFill>
              </a:rPr>
              <a:pPr/>
              <a:t>‹#›</a:t>
            </a:fld>
            <a:endParaRPr lang="en-US">
              <a:solidFill>
                <a:srgbClr val="000000">
                  <a:tint val="75000"/>
                </a:srgbClr>
              </a:solidFill>
            </a:endParaRPr>
          </a:p>
        </p:txBody>
      </p:sp>
      <p:pic>
        <p:nvPicPr>
          <p:cNvPr id="8" name="Picture 7" descr="NV footer.png"/>
          <p:cNvPicPr>
            <a:picLocks noChangeAspect="1"/>
          </p:cNvPicPr>
          <p:nvPr/>
        </p:nvPicPr>
        <p:blipFill>
          <a:blip r:embed="rId13" cstate="print"/>
          <a:stretch>
            <a:fillRect/>
          </a:stretch>
        </p:blipFill>
        <p:spPr>
          <a:xfrm>
            <a:off x="0" y="6375325"/>
            <a:ext cx="9144000" cy="482675"/>
          </a:xfrm>
          <a:prstGeom prst="rect">
            <a:avLst/>
          </a:prstGeom>
        </p:spPr>
      </p:pic>
    </p:spTree>
    <p:extLst>
      <p:ext uri="{BB962C8B-B14F-4D97-AF65-F5344CB8AC3E}">
        <p14:creationId xmlns:p14="http://schemas.microsoft.com/office/powerpoint/2010/main" val="3524574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50000">
              <a:schemeClr val="accent1">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CE80A-0FF1-414B-93B5-27D14D4D4F63}" type="datetimeFigureOut">
              <a:rPr lang="en-US" smtClean="0">
                <a:solidFill>
                  <a:srgbClr val="000000">
                    <a:tint val="75000"/>
                  </a:srgbClr>
                </a:solidFill>
              </a:rPr>
              <a:pPr/>
              <a:t>2/28/2014</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40420-5778-4BF3-BEC5-33CE2C66B380}" type="slidenum">
              <a:rPr lang="en-US" smtClean="0">
                <a:solidFill>
                  <a:srgbClr val="000000">
                    <a:tint val="75000"/>
                  </a:srgbClr>
                </a:solidFill>
              </a:rPr>
              <a:pPr/>
              <a:t>‹#›</a:t>
            </a:fld>
            <a:endParaRPr lang="en-US">
              <a:solidFill>
                <a:srgbClr val="000000">
                  <a:tint val="75000"/>
                </a:srgbClr>
              </a:solidFill>
            </a:endParaRPr>
          </a:p>
        </p:txBody>
      </p:sp>
      <p:pic>
        <p:nvPicPr>
          <p:cNvPr id="8" name="Picture 7" descr="NV footer.png"/>
          <p:cNvPicPr>
            <a:picLocks noChangeAspect="1"/>
          </p:cNvPicPr>
          <p:nvPr/>
        </p:nvPicPr>
        <p:blipFill>
          <a:blip r:embed="rId13" cstate="print"/>
          <a:stretch>
            <a:fillRect/>
          </a:stretch>
        </p:blipFill>
        <p:spPr>
          <a:xfrm>
            <a:off x="0" y="6375325"/>
            <a:ext cx="9144000" cy="482675"/>
          </a:xfrm>
          <a:prstGeom prst="rect">
            <a:avLst/>
          </a:prstGeom>
        </p:spPr>
      </p:pic>
    </p:spTree>
    <p:extLst>
      <p:ext uri="{BB962C8B-B14F-4D97-AF65-F5344CB8AC3E}">
        <p14:creationId xmlns:p14="http://schemas.microsoft.com/office/powerpoint/2010/main" val="8547517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50000">
              <a:schemeClr val="accent5">
                <a:lumMod val="50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7772400" cy="1470025"/>
          </a:xfrm>
        </p:spPr>
        <p:txBody>
          <a:bodyPr/>
          <a:lstStyle/>
          <a:p>
            <a:r>
              <a:rPr lang="en-US" dirty="0" smtClean="0"/>
              <a:t>Context Definitions</a:t>
            </a:r>
            <a:endParaRPr lang="en-US" dirty="0"/>
          </a:p>
        </p:txBody>
      </p:sp>
      <p:sp>
        <p:nvSpPr>
          <p:cNvPr id="3" name="Subtitle 2"/>
          <p:cNvSpPr>
            <a:spLocks noGrp="1"/>
          </p:cNvSpPr>
          <p:nvPr>
            <p:ph type="subTitle" idx="1"/>
          </p:nvPr>
        </p:nvSpPr>
        <p:spPr>
          <a:xfrm>
            <a:off x="381000" y="990600"/>
            <a:ext cx="6400800" cy="838200"/>
          </a:xfrm>
        </p:spPr>
        <p:txBody>
          <a:bodyPr>
            <a:normAutofit fontScale="92500" lnSpcReduction="20000"/>
          </a:bodyPr>
          <a:lstStyle/>
          <a:p>
            <a:r>
              <a:rPr lang="en-US" dirty="0" smtClean="0">
                <a:solidFill>
                  <a:schemeClr val="accent3">
                    <a:lumMod val="40000"/>
                    <a:lumOff val="60000"/>
                  </a:schemeClr>
                </a:solidFill>
              </a:rPr>
              <a:t>Helping students extract meaning from text and visual sources</a:t>
            </a:r>
            <a:endParaRPr lang="en-US" dirty="0">
              <a:solidFill>
                <a:schemeClr val="accent3">
                  <a:lumMod val="40000"/>
                  <a:lumOff val="60000"/>
                </a:schemeClr>
              </a:solidFill>
            </a:endParaRPr>
          </a:p>
        </p:txBody>
      </p:sp>
      <p:sp>
        <p:nvSpPr>
          <p:cNvPr id="4" name="Rectangle 3"/>
          <p:cNvSpPr/>
          <p:nvPr/>
        </p:nvSpPr>
        <p:spPr>
          <a:xfrm>
            <a:off x="2971800" y="2133600"/>
            <a:ext cx="4572000" cy="369332"/>
          </a:xfrm>
          <a:prstGeom prst="rect">
            <a:avLst/>
          </a:prstGeom>
        </p:spPr>
        <p:txBody>
          <a:bodyPr>
            <a:spAutoFit/>
          </a:bodyPr>
          <a:lstStyle/>
          <a:p>
            <a:r>
              <a:rPr lang="en-US" dirty="0" smtClean="0">
                <a:solidFill>
                  <a:schemeClr val="accent3">
                    <a:lumMod val="40000"/>
                    <a:lumOff val="60000"/>
                  </a:schemeClr>
                </a:solidFill>
              </a:rPr>
              <a:t>Jenny Chandler, Carson </a:t>
            </a:r>
            <a:r>
              <a:rPr lang="en-US" smtClean="0">
                <a:solidFill>
                  <a:schemeClr val="accent3">
                    <a:lumMod val="40000"/>
                    <a:lumOff val="60000"/>
                  </a:schemeClr>
                </a:solidFill>
              </a:rPr>
              <a:t>High School</a:t>
            </a:r>
            <a:endParaRPr lang="en-US" dirty="0">
              <a:solidFill>
                <a:schemeClr val="accent3">
                  <a:lumMod val="40000"/>
                  <a:lumOff val="60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50000">
              <a:schemeClr val="tx2">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Final Definition</a:t>
            </a:r>
            <a:endParaRPr lang="en-US" dirty="0"/>
          </a:p>
        </p:txBody>
      </p:sp>
      <p:sp>
        <p:nvSpPr>
          <p:cNvPr id="3" name="Content Placeholder 2"/>
          <p:cNvSpPr>
            <a:spLocks noGrp="1"/>
          </p:cNvSpPr>
          <p:nvPr>
            <p:ph idx="1"/>
          </p:nvPr>
        </p:nvSpPr>
        <p:spPr/>
        <p:txBody>
          <a:bodyPr/>
          <a:lstStyle/>
          <a:p>
            <a:r>
              <a:rPr lang="en-US" dirty="0" smtClean="0"/>
              <a:t>Individually compose a final complex definition </a:t>
            </a:r>
          </a:p>
          <a:p>
            <a:r>
              <a:rPr lang="en-US" dirty="0" smtClean="0"/>
              <a:t>Share with class</a:t>
            </a:r>
            <a:endParaRPr lang="en-US" dirty="0" smtClean="0"/>
          </a:p>
          <a:p>
            <a:pPr marL="0" indent="0">
              <a:buNone/>
            </a:pPr>
            <a:endParaRPr lang="en-US" dirty="0"/>
          </a:p>
        </p:txBody>
      </p:sp>
    </p:spTree>
    <p:extLst>
      <p:ext uri="{BB962C8B-B14F-4D97-AF65-F5344CB8AC3E}">
        <p14:creationId xmlns:p14="http://schemas.microsoft.com/office/powerpoint/2010/main" val="87271112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7 – Reflection on Learning</a:t>
            </a:r>
            <a:endParaRPr lang="en-US" dirty="0"/>
          </a:p>
        </p:txBody>
      </p:sp>
      <p:sp>
        <p:nvSpPr>
          <p:cNvPr id="3" name="Content Placeholder 2"/>
          <p:cNvSpPr>
            <a:spLocks noGrp="1"/>
          </p:cNvSpPr>
          <p:nvPr>
            <p:ph idx="1"/>
          </p:nvPr>
        </p:nvSpPr>
        <p:spPr/>
        <p:txBody>
          <a:bodyPr/>
          <a:lstStyle/>
          <a:p>
            <a:r>
              <a:rPr lang="en-US" dirty="0" smtClean="0"/>
              <a:t>Complete remainder of handout as a self-reflection</a:t>
            </a:r>
            <a:endParaRPr lang="en-US" dirty="0"/>
          </a:p>
        </p:txBody>
      </p:sp>
    </p:spTree>
    <p:extLst>
      <p:ext uri="{BB962C8B-B14F-4D97-AF65-F5344CB8AC3E}">
        <p14:creationId xmlns:p14="http://schemas.microsoft.com/office/powerpoint/2010/main" val="1461250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7772400" cy="1470025"/>
          </a:xfrm>
        </p:spPr>
        <p:txBody>
          <a:bodyPr/>
          <a:lstStyle/>
          <a:p>
            <a:r>
              <a:rPr lang="en-US" dirty="0" smtClean="0"/>
              <a:t>Context Definitions</a:t>
            </a:r>
            <a:endParaRPr lang="en-US" dirty="0"/>
          </a:p>
        </p:txBody>
      </p:sp>
      <p:sp>
        <p:nvSpPr>
          <p:cNvPr id="3" name="Subtitle 2"/>
          <p:cNvSpPr>
            <a:spLocks noGrp="1"/>
          </p:cNvSpPr>
          <p:nvPr>
            <p:ph type="subTitle" idx="1"/>
          </p:nvPr>
        </p:nvSpPr>
        <p:spPr>
          <a:xfrm>
            <a:off x="381000" y="990600"/>
            <a:ext cx="6400800" cy="838200"/>
          </a:xfrm>
        </p:spPr>
        <p:txBody>
          <a:bodyPr>
            <a:normAutofit fontScale="92500" lnSpcReduction="20000"/>
          </a:bodyPr>
          <a:lstStyle/>
          <a:p>
            <a:r>
              <a:rPr lang="en-US" dirty="0" smtClean="0">
                <a:solidFill>
                  <a:schemeClr val="accent3">
                    <a:lumMod val="40000"/>
                    <a:lumOff val="60000"/>
                  </a:schemeClr>
                </a:solidFill>
              </a:rPr>
              <a:t>Helping students extract meaning from text and visual sources</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394757796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Context Definition Exercises</a:t>
            </a:r>
            <a:endParaRPr lang="en-US" dirty="0"/>
          </a:p>
        </p:txBody>
      </p:sp>
      <p:sp>
        <p:nvSpPr>
          <p:cNvPr id="3" name="Content Placeholder 2"/>
          <p:cNvSpPr>
            <a:spLocks noGrp="1"/>
          </p:cNvSpPr>
          <p:nvPr>
            <p:ph idx="1"/>
          </p:nvPr>
        </p:nvSpPr>
        <p:spPr/>
        <p:txBody>
          <a:bodyPr/>
          <a:lstStyle/>
          <a:p>
            <a:r>
              <a:rPr lang="en-US" dirty="0" smtClean="0"/>
              <a:t>Teachers pay teachers</a:t>
            </a:r>
          </a:p>
          <a:p>
            <a:r>
              <a:rPr lang="en-US" dirty="0" smtClean="0"/>
              <a:t>Seller: </a:t>
            </a:r>
            <a:r>
              <a:rPr lang="en-US" dirty="0" err="1" smtClean="0"/>
              <a:t>CuttingEdgeClassroom</a:t>
            </a:r>
            <a:endParaRPr lang="en-US" dirty="0"/>
          </a:p>
        </p:txBody>
      </p:sp>
    </p:spTree>
    <p:extLst>
      <p:ext uri="{BB962C8B-B14F-4D97-AF65-F5344CB8AC3E}">
        <p14:creationId xmlns:p14="http://schemas.microsoft.com/office/powerpoint/2010/main" val="4216689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What to Use</a:t>
            </a:r>
            <a:endParaRPr lang="en-US" dirty="0"/>
          </a:p>
        </p:txBody>
      </p:sp>
      <p:sp>
        <p:nvSpPr>
          <p:cNvPr id="3" name="Text Placeholder 2"/>
          <p:cNvSpPr>
            <a:spLocks noGrp="1"/>
          </p:cNvSpPr>
          <p:nvPr>
            <p:ph type="body" idx="1"/>
          </p:nvPr>
        </p:nvSpPr>
        <p:spPr/>
        <p:txBody>
          <a:bodyPr/>
          <a:lstStyle/>
          <a:p>
            <a:r>
              <a:rPr lang="en-US" dirty="0" smtClean="0"/>
              <a:t>Key Terms</a:t>
            </a:r>
            <a:endParaRPr lang="en-US" dirty="0"/>
          </a:p>
        </p:txBody>
      </p:sp>
      <p:sp>
        <p:nvSpPr>
          <p:cNvPr id="4" name="Content Placeholder 3"/>
          <p:cNvSpPr>
            <a:spLocks noGrp="1"/>
          </p:cNvSpPr>
          <p:nvPr>
            <p:ph sz="half" idx="2"/>
          </p:nvPr>
        </p:nvSpPr>
        <p:spPr/>
        <p:txBody>
          <a:bodyPr/>
          <a:lstStyle/>
          <a:p>
            <a:r>
              <a:rPr lang="en-US" dirty="0" smtClean="0"/>
              <a:t>Unit specific</a:t>
            </a:r>
          </a:p>
          <a:p>
            <a:r>
              <a:rPr lang="en-US" dirty="0" smtClean="0"/>
              <a:t>Less complex</a:t>
            </a:r>
          </a:p>
          <a:p>
            <a:r>
              <a:rPr lang="en-US" dirty="0" smtClean="0"/>
              <a:t>Singular meaning in context</a:t>
            </a:r>
            <a:endParaRPr lang="en-US" dirty="0"/>
          </a:p>
        </p:txBody>
      </p:sp>
      <p:sp>
        <p:nvSpPr>
          <p:cNvPr id="5" name="Text Placeholder 4"/>
          <p:cNvSpPr>
            <a:spLocks noGrp="1"/>
          </p:cNvSpPr>
          <p:nvPr>
            <p:ph type="body" sz="quarter" idx="3"/>
          </p:nvPr>
        </p:nvSpPr>
        <p:spPr/>
        <p:txBody>
          <a:bodyPr/>
          <a:lstStyle/>
          <a:p>
            <a:r>
              <a:rPr lang="en-US" dirty="0" smtClean="0"/>
              <a:t>Deep Concepts</a:t>
            </a:r>
            <a:endParaRPr lang="en-US" dirty="0"/>
          </a:p>
        </p:txBody>
      </p:sp>
      <p:sp>
        <p:nvSpPr>
          <p:cNvPr id="6" name="Content Placeholder 5"/>
          <p:cNvSpPr>
            <a:spLocks noGrp="1"/>
          </p:cNvSpPr>
          <p:nvPr>
            <p:ph sz="quarter" idx="4"/>
          </p:nvPr>
        </p:nvSpPr>
        <p:spPr/>
        <p:txBody>
          <a:bodyPr/>
          <a:lstStyle/>
          <a:p>
            <a:r>
              <a:rPr lang="en-US" dirty="0" smtClean="0"/>
              <a:t>Foundational</a:t>
            </a:r>
          </a:p>
          <a:p>
            <a:r>
              <a:rPr lang="en-US" dirty="0" smtClean="0"/>
              <a:t>Repetitive</a:t>
            </a:r>
          </a:p>
          <a:p>
            <a:r>
              <a:rPr lang="en-US" dirty="0" smtClean="0"/>
              <a:t>Essential to unlocking key ideas throughout the course</a:t>
            </a:r>
          </a:p>
          <a:p>
            <a:r>
              <a:rPr lang="en-US" dirty="0" smtClean="0"/>
              <a:t>Complex, multi-</a:t>
            </a:r>
            <a:r>
              <a:rPr lang="en-US" dirty="0" err="1" smtClean="0"/>
              <a:t>facted</a:t>
            </a:r>
            <a:endParaRPr lang="en-US" dirty="0"/>
          </a:p>
        </p:txBody>
      </p:sp>
    </p:spTree>
    <p:extLst>
      <p:ext uri="{BB962C8B-B14F-4D97-AF65-F5344CB8AC3E}">
        <p14:creationId xmlns:p14="http://schemas.microsoft.com/office/powerpoint/2010/main" val="323605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50000">
              <a:schemeClr val="tx2">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Sources</a:t>
            </a:r>
            <a:endParaRPr lang="en-US" dirty="0"/>
          </a:p>
        </p:txBody>
      </p:sp>
      <p:sp>
        <p:nvSpPr>
          <p:cNvPr id="3" name="Content Placeholder 2"/>
          <p:cNvSpPr>
            <a:spLocks noGrp="1"/>
          </p:cNvSpPr>
          <p:nvPr>
            <p:ph idx="1"/>
          </p:nvPr>
        </p:nvSpPr>
        <p:spPr/>
        <p:txBody>
          <a:bodyPr/>
          <a:lstStyle/>
          <a:p>
            <a:r>
              <a:rPr lang="en-US" dirty="0" smtClean="0"/>
              <a:t>Quotes</a:t>
            </a:r>
          </a:p>
          <a:p>
            <a:r>
              <a:rPr lang="en-US" dirty="0" smtClean="0"/>
              <a:t>Paragraphs</a:t>
            </a:r>
          </a:p>
          <a:p>
            <a:r>
              <a:rPr lang="en-US" dirty="0" smtClean="0"/>
              <a:t>Extended passages</a:t>
            </a:r>
          </a:p>
          <a:p>
            <a:r>
              <a:rPr lang="en-US" dirty="0" smtClean="0"/>
              <a:t>Multiple perspectives</a:t>
            </a:r>
          </a:p>
          <a:p>
            <a:r>
              <a:rPr lang="en-US" dirty="0" smtClean="0"/>
              <a:t>Complex visuals</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Dictionary Definition</a:t>
            </a:r>
            <a:endParaRPr lang="en-US" dirty="0"/>
          </a:p>
        </p:txBody>
      </p:sp>
      <p:sp>
        <p:nvSpPr>
          <p:cNvPr id="3" name="Content Placeholder 2"/>
          <p:cNvSpPr>
            <a:spLocks noGrp="1"/>
          </p:cNvSpPr>
          <p:nvPr>
            <p:ph idx="1"/>
          </p:nvPr>
        </p:nvSpPr>
        <p:spPr/>
        <p:txBody>
          <a:bodyPr/>
          <a:lstStyle/>
          <a:p>
            <a:r>
              <a:rPr lang="en-US" dirty="0"/>
              <a:t>Nevada is a state in the western, mountain west, and southwestern regions of the United States. Nevada is the 7th most extensive, the 35th most populous, and the 9th least densely populated of the 50 United States.</a:t>
            </a:r>
          </a:p>
        </p:txBody>
      </p:sp>
    </p:spTree>
    <p:extLst>
      <p:ext uri="{BB962C8B-B14F-4D97-AF65-F5344CB8AC3E}">
        <p14:creationId xmlns:p14="http://schemas.microsoft.com/office/powerpoint/2010/main" val="3837862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Instructions</a:t>
            </a:r>
            <a:endParaRPr lang="en-US" dirty="0"/>
          </a:p>
        </p:txBody>
      </p:sp>
      <p:sp>
        <p:nvSpPr>
          <p:cNvPr id="3" name="Content Placeholder 2"/>
          <p:cNvSpPr>
            <a:spLocks noGrp="1"/>
          </p:cNvSpPr>
          <p:nvPr>
            <p:ph idx="1"/>
          </p:nvPr>
        </p:nvSpPr>
        <p:spPr/>
        <p:txBody>
          <a:bodyPr/>
          <a:lstStyle/>
          <a:p>
            <a:r>
              <a:rPr lang="en-US" dirty="0" smtClean="0"/>
              <a:t>Scan the information</a:t>
            </a:r>
          </a:p>
          <a:p>
            <a:r>
              <a:rPr lang="en-US" dirty="0" smtClean="0"/>
              <a:t>As a group identify each word, phrase or visual element that describes</a:t>
            </a:r>
          </a:p>
          <a:p>
            <a:pPr marL="0" indent="0">
              <a:buNone/>
            </a:pPr>
            <a:r>
              <a:rPr lang="en-US" dirty="0"/>
              <a:t>	</a:t>
            </a:r>
            <a:r>
              <a:rPr lang="en-US" dirty="0" smtClean="0"/>
              <a:t>			</a:t>
            </a:r>
            <a:r>
              <a:rPr lang="en-US" sz="4400" b="1" dirty="0" smtClean="0"/>
              <a:t>NEVADA</a:t>
            </a:r>
          </a:p>
          <a:p>
            <a:r>
              <a:rPr lang="en-US" dirty="0" smtClean="0"/>
              <a:t>Continue until you have filled all boxes</a:t>
            </a:r>
            <a:endParaRPr lang="en-US" sz="2800" dirty="0"/>
          </a:p>
        </p:txBody>
      </p:sp>
    </p:spTree>
    <p:extLst>
      <p:ext uri="{BB962C8B-B14F-4D97-AF65-F5344CB8AC3E}">
        <p14:creationId xmlns:p14="http://schemas.microsoft.com/office/powerpoint/2010/main" val="2780705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50000">
              <a:schemeClr val="tx2">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Categorization</a:t>
            </a:r>
            <a:endParaRPr lang="en-US" dirty="0"/>
          </a:p>
        </p:txBody>
      </p:sp>
      <p:sp>
        <p:nvSpPr>
          <p:cNvPr id="3" name="Content Placeholder 2"/>
          <p:cNvSpPr>
            <a:spLocks noGrp="1"/>
          </p:cNvSpPr>
          <p:nvPr>
            <p:ph idx="1"/>
          </p:nvPr>
        </p:nvSpPr>
        <p:spPr/>
        <p:txBody>
          <a:bodyPr/>
          <a:lstStyle/>
          <a:p>
            <a:r>
              <a:rPr lang="en-US" dirty="0" smtClean="0"/>
              <a:t>Sort all words into at least four categories – maximum of _____</a:t>
            </a:r>
          </a:p>
          <a:p>
            <a:r>
              <a:rPr lang="en-US" dirty="0" smtClean="0"/>
              <a:t>All group members must agree upon categories</a:t>
            </a:r>
          </a:p>
          <a:p>
            <a:r>
              <a:rPr lang="en-US" dirty="0" smtClean="0"/>
              <a:t>Category names may be adjusted as words are added</a:t>
            </a:r>
          </a:p>
          <a:p>
            <a:r>
              <a:rPr lang="en-US" dirty="0" smtClean="0"/>
              <a:t>Goal is to design the best categories possible</a:t>
            </a:r>
            <a:endParaRPr lang="en-US" dirty="0"/>
          </a:p>
        </p:txBody>
      </p:sp>
    </p:spTree>
    <p:extLst>
      <p:ext uri="{BB962C8B-B14F-4D97-AF65-F5344CB8AC3E}">
        <p14:creationId xmlns:p14="http://schemas.microsoft.com/office/powerpoint/2010/main" val="214372730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Designing a Definition</a:t>
            </a:r>
            <a:endParaRPr lang="en-US" dirty="0"/>
          </a:p>
        </p:txBody>
      </p:sp>
      <p:sp>
        <p:nvSpPr>
          <p:cNvPr id="3" name="Content Placeholder 2"/>
          <p:cNvSpPr>
            <a:spLocks noGrp="1"/>
          </p:cNvSpPr>
          <p:nvPr>
            <p:ph idx="1"/>
          </p:nvPr>
        </p:nvSpPr>
        <p:spPr/>
        <p:txBody>
          <a:bodyPr>
            <a:normAutofit lnSpcReduction="10000"/>
          </a:bodyPr>
          <a:lstStyle/>
          <a:p>
            <a:r>
              <a:rPr lang="en-US" dirty="0" smtClean="0"/>
              <a:t>Work as a group to design a complex definition</a:t>
            </a:r>
          </a:p>
          <a:p>
            <a:r>
              <a:rPr lang="en-US" dirty="0" smtClean="0"/>
              <a:t>Begin with a draft</a:t>
            </a:r>
          </a:p>
          <a:p>
            <a:r>
              <a:rPr lang="en-US" dirty="0" smtClean="0"/>
              <a:t>Rework the definition to include all category words and any other essential supporting terms</a:t>
            </a:r>
          </a:p>
          <a:p>
            <a:r>
              <a:rPr lang="en-US" dirty="0" smtClean="0"/>
              <a:t>Write final agreed upon complex definition. All members have same definition.</a:t>
            </a:r>
            <a:endParaRPr lang="en-US" dirty="0"/>
          </a:p>
        </p:txBody>
      </p:sp>
    </p:spTree>
    <p:extLst>
      <p:ext uri="{BB962C8B-B14F-4D97-AF65-F5344CB8AC3E}">
        <p14:creationId xmlns:p14="http://schemas.microsoft.com/office/powerpoint/2010/main" val="3634689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50000">
              <a:schemeClr val="tx2">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Compare and Share</a:t>
            </a:r>
            <a:endParaRPr lang="en-US" dirty="0"/>
          </a:p>
        </p:txBody>
      </p:sp>
      <p:sp>
        <p:nvSpPr>
          <p:cNvPr id="3" name="Content Placeholder 2"/>
          <p:cNvSpPr>
            <a:spLocks noGrp="1"/>
          </p:cNvSpPr>
          <p:nvPr>
            <p:ph idx="1"/>
          </p:nvPr>
        </p:nvSpPr>
        <p:spPr/>
        <p:txBody>
          <a:bodyPr/>
          <a:lstStyle/>
          <a:p>
            <a:r>
              <a:rPr lang="en-US" dirty="0" smtClean="0"/>
              <a:t>Regroup and share definitions</a:t>
            </a:r>
          </a:p>
          <a:p>
            <a:r>
              <a:rPr lang="en-US" dirty="0" smtClean="0"/>
              <a:t>Make note of any details you may want to add to your definition</a:t>
            </a:r>
          </a:p>
          <a:p>
            <a:pPr marL="0" indent="0">
              <a:buNone/>
            </a:pPr>
            <a:endParaRPr lang="en-US" dirty="0"/>
          </a:p>
        </p:txBody>
      </p:sp>
    </p:spTree>
    <p:extLst>
      <p:ext uri="{BB962C8B-B14F-4D97-AF65-F5344CB8AC3E}">
        <p14:creationId xmlns:p14="http://schemas.microsoft.com/office/powerpoint/2010/main" val="227195331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Dictionary Definition</a:t>
            </a:r>
            <a:endParaRPr lang="en-US" dirty="0"/>
          </a:p>
        </p:txBody>
      </p:sp>
      <p:sp>
        <p:nvSpPr>
          <p:cNvPr id="3" name="Content Placeholder 2"/>
          <p:cNvSpPr>
            <a:spLocks noGrp="1"/>
          </p:cNvSpPr>
          <p:nvPr>
            <p:ph idx="1"/>
          </p:nvPr>
        </p:nvSpPr>
        <p:spPr/>
        <p:txBody>
          <a:bodyPr/>
          <a:lstStyle/>
          <a:p>
            <a:r>
              <a:rPr lang="en-US" dirty="0" smtClean="0"/>
              <a:t>Record dictionary definition </a:t>
            </a:r>
          </a:p>
          <a:p>
            <a:r>
              <a:rPr lang="en-US" dirty="0" smtClean="0"/>
              <a:t>Compare to complex definition</a:t>
            </a:r>
          </a:p>
          <a:p>
            <a:r>
              <a:rPr lang="en-US" dirty="0" smtClean="0"/>
              <a:t>Discuss strengths and weaknesses of each</a:t>
            </a:r>
            <a:endParaRPr lang="en-US" dirty="0"/>
          </a:p>
        </p:txBody>
      </p:sp>
    </p:spTree>
    <p:extLst>
      <p:ext uri="{BB962C8B-B14F-4D97-AF65-F5344CB8AC3E}">
        <p14:creationId xmlns:p14="http://schemas.microsoft.com/office/powerpoint/2010/main" val="959875014"/>
      </p:ext>
    </p:extLst>
  </p:cSld>
  <p:clrMapOvr>
    <a:masterClrMapping/>
  </p:clrMapOvr>
</p:sld>
</file>

<file path=ppt/theme/theme1.xml><?xml version="1.0" encoding="utf-8"?>
<a:theme xmlns:a="http://schemas.openxmlformats.org/drawingml/2006/main" name="TP030003415">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P030003415">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P030003415">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E8CC4198-A3DA-4DD3-9A96-BAB6515F9EE1}">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2A6F9FE6-E079-41BF-8D2A-87BC15C6A6F5}">
  <ds:schemaRefs>
    <ds:schemaRef ds:uri="http://schemas.microsoft.com/sharepoint/v3/contenttype/forms"/>
  </ds:schemaRefs>
</ds:datastoreItem>
</file>

<file path=customXml/itemProps3.xml><?xml version="1.0" encoding="utf-8"?>
<ds:datastoreItem xmlns:ds="http://schemas.openxmlformats.org/officeDocument/2006/customXml" ds:itemID="{9158275C-4BCF-4AE7-8671-874D0EB74AB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TP030003415</Template>
  <TotalTime>35</TotalTime>
  <Words>296</Words>
  <Application>Microsoft Office PowerPoint</Application>
  <PresentationFormat>On-screen Show (4:3)</PresentationFormat>
  <Paragraphs>53</Paragraphs>
  <Slides>13</Slides>
  <Notes>0</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TP030003415</vt:lpstr>
      <vt:lpstr>1_TP030003415</vt:lpstr>
      <vt:lpstr>2_TP030003415</vt:lpstr>
      <vt:lpstr>Context Definitions</vt:lpstr>
      <vt:lpstr>Deciding What to Use</vt:lpstr>
      <vt:lpstr>Selecting Sources</vt:lpstr>
      <vt:lpstr>Dictionary Definition</vt:lpstr>
      <vt:lpstr>Step 1: Instructions</vt:lpstr>
      <vt:lpstr>Step 2: Categorization</vt:lpstr>
      <vt:lpstr>Step 3: Designing a Definition</vt:lpstr>
      <vt:lpstr>Step 4: Compare and Share</vt:lpstr>
      <vt:lpstr>Step 5: Dictionary Definition</vt:lpstr>
      <vt:lpstr>Step 6: Final Definition</vt:lpstr>
      <vt:lpstr>Step 7 – Reflection on Learning</vt:lpstr>
      <vt:lpstr>Context Definitions</vt:lpstr>
      <vt:lpstr>More Context Definition Exercises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Family Computer</dc:creator>
  <cp:lastModifiedBy>Jenny</cp:lastModifiedBy>
  <cp:revision>5</cp:revision>
  <dcterms:created xsi:type="dcterms:W3CDTF">2010-08-10T19:52:00Z</dcterms:created>
  <dcterms:modified xsi:type="dcterms:W3CDTF">2014-03-01T05:49:31Z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TC300034159990</vt:lpwstr>
  </property>
</Properties>
</file>