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57" r:id="rId6"/>
    <p:sldId id="258" r:id="rId7"/>
    <p:sldId id="259" r:id="rId8"/>
    <p:sldId id="263" r:id="rId9"/>
    <p:sldId id="264" r:id="rId10"/>
    <p:sldId id="265" r:id="rId11"/>
    <p:sldId id="268" r:id="rId12"/>
    <p:sldId id="266" r:id="rId13"/>
    <p:sldId id="276" r:id="rId14"/>
    <p:sldId id="267" r:id="rId15"/>
    <p:sldId id="270" r:id="rId16"/>
    <p:sldId id="271" r:id="rId17"/>
    <p:sldId id="269"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8" d="100"/>
          <a:sy n="68" d="100"/>
        </p:scale>
        <p:origin x="53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jpvr7R8aTSAhVP32MKHdm0AaMQFggaMAA&amp;url=http%3A%2F%2Fprojecttahoe.org%2F&amp;usg=AFQjCNH24t0xc1Y4QXrJhqTJuLFzHT3qQA&amp;bvm=bv.147448319,d.cGc" TargetMode="External"/><Relationship Id="rId2" Type="http://schemas.openxmlformats.org/officeDocument/2006/relationships/hyperlink" Target="https://www.google.com/url?sa=t&amp;rct=j&amp;q=&amp;esrc=s&amp;source=web&amp;cd=13&amp;cad=rja&amp;uact=8&amp;ved=0ahUKEwiFqd6i8aTSAhVD52MKHXr0B5MQ-TAIfCgAMAw&amp;url=http%3A%2F%2Fsmarthistory.org%2F&amp;usg=AFQjCNEKlqsPNhVDKk5dnmFGYuyqkyH8o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ylie.Maddy@washoeschools.net" TargetMode="External"/><Relationship Id="rId2" Type="http://schemas.openxmlformats.org/officeDocument/2006/relationships/hyperlink" Target="mailto:Bbarry@washoeschools.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ASsNtti1XZ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IvH2dPols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f8xSo2MEPzQ"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khanacademy.org/humanities/art-history-basics/beginners-art-history/a/cave-painting-contemporary-art-and-everything-in-betw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War anxiety and Propaganda</a:t>
            </a:r>
            <a:endParaRPr lang="en-US" dirty="0"/>
          </a:p>
        </p:txBody>
      </p:sp>
      <p:sp>
        <p:nvSpPr>
          <p:cNvPr id="3" name="Subtitle 2"/>
          <p:cNvSpPr>
            <a:spLocks noGrp="1"/>
          </p:cNvSpPr>
          <p:nvPr>
            <p:ph type="subTitle" idx="1"/>
          </p:nvPr>
        </p:nvSpPr>
        <p:spPr/>
        <p:txBody>
          <a:bodyPr/>
          <a:lstStyle/>
          <a:p>
            <a:r>
              <a:rPr lang="en-US" dirty="0" smtClean="0"/>
              <a:t>In Art and Film </a:t>
            </a:r>
            <a:endParaRPr lang="en-US" dirty="0"/>
          </a:p>
        </p:txBody>
      </p:sp>
    </p:spTree>
    <p:extLst>
      <p:ext uri="{BB962C8B-B14F-4D97-AF65-F5344CB8AC3E}">
        <p14:creationId xmlns:p14="http://schemas.microsoft.com/office/powerpoint/2010/main" val="347128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423" y="0"/>
            <a:ext cx="9934222" cy="682676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4" y="159974"/>
            <a:ext cx="1554615" cy="525826"/>
          </a:xfrm>
          <a:prstGeom prst="rect">
            <a:avLst/>
          </a:prstGeom>
        </p:spPr>
      </p:pic>
    </p:spTree>
    <p:extLst>
      <p:ext uri="{BB962C8B-B14F-4D97-AF65-F5344CB8AC3E}">
        <p14:creationId xmlns:p14="http://schemas.microsoft.com/office/powerpoint/2010/main" val="380926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a:t>Russia had for centuries been an absolute monarchy ruled by a tsar, but between 1905 and 1922 the country underwent tremendous change, the result of two wars (World War I, 1914-18 and Civil War, 1917-22) and a series of uprisings that culminated in the October Revolution of 1917. </a:t>
            </a:r>
            <a:endParaRPr lang="en-US" dirty="0" smtClean="0"/>
          </a:p>
          <a:p>
            <a:r>
              <a:rPr lang="en-US" dirty="0"/>
              <a:t>The Union of Socialist Soviet Republics (USSR) was established in 1922 under Vladimir </a:t>
            </a:r>
            <a:r>
              <a:rPr lang="en-US" dirty="0" err="1"/>
              <a:t>Ilyich</a:t>
            </a:r>
            <a:r>
              <a:rPr lang="en-US" dirty="0"/>
              <a:t> Lenin. </a:t>
            </a:r>
            <a:endParaRPr lang="en-US" dirty="0" smtClean="0"/>
          </a:p>
          <a:p>
            <a:r>
              <a:rPr lang="en-US" dirty="0"/>
              <a:t>The young communist state was celebrated by many artists and intellectuals who saw an opportunity to end the corruption and extreme poverty that defined Russia for so long.</a:t>
            </a:r>
            <a:endParaRPr lang="en-US" dirty="0"/>
          </a:p>
        </p:txBody>
      </p:sp>
    </p:spTree>
    <p:extLst>
      <p:ext uri="{BB962C8B-B14F-4D97-AF65-F5344CB8AC3E}">
        <p14:creationId xmlns:p14="http://schemas.microsoft.com/office/powerpoint/2010/main" val="363445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his </a:t>
            </a:r>
            <a:r>
              <a:rPr lang="en-US" dirty="0"/>
              <a:t>photomontage is an ode to the success of the First Five-Year Plan, an initiative started by Stalin in 1928. </a:t>
            </a:r>
            <a:endParaRPr lang="en-US" dirty="0" smtClean="0"/>
          </a:p>
          <a:p>
            <a:r>
              <a:rPr lang="en-US" dirty="0" smtClean="0"/>
              <a:t>The </a:t>
            </a:r>
            <a:r>
              <a:rPr lang="en-US" dirty="0"/>
              <a:t>Plan was a list of strategic goals designed to grow the Soviet economy and accelerate its industrialization. </a:t>
            </a:r>
            <a:endParaRPr lang="en-US" dirty="0" smtClean="0"/>
          </a:p>
          <a:p>
            <a:r>
              <a:rPr lang="en-US" dirty="0" smtClean="0"/>
              <a:t>These </a:t>
            </a:r>
            <a:r>
              <a:rPr lang="en-US" dirty="0"/>
              <a:t>goals included collective farming, creating a military and artillery industry and increasing steel production. </a:t>
            </a:r>
            <a:endParaRPr lang="en-US" dirty="0" smtClean="0"/>
          </a:p>
          <a:p>
            <a:r>
              <a:rPr lang="en-US" dirty="0" smtClean="0"/>
              <a:t>By </a:t>
            </a:r>
            <a:r>
              <a:rPr lang="en-US" dirty="0"/>
              <a:t>the end of the First Five-Year Plan in 1933, the USSR had become a leading industrial </a:t>
            </a:r>
            <a:r>
              <a:rPr lang="en-US" dirty="0" smtClean="0"/>
              <a:t>power</a:t>
            </a:r>
          </a:p>
          <a:p>
            <a:r>
              <a:rPr lang="en-US" dirty="0"/>
              <a:t>In this work of art, </a:t>
            </a:r>
            <a:r>
              <a:rPr lang="en-US" dirty="0" err="1"/>
              <a:t>Stepanova</a:t>
            </a:r>
            <a:r>
              <a:rPr lang="en-US" dirty="0"/>
              <a:t> has also used the tools of the propagandist. This photomontage is an ideological image intended to help establish, through its visual evidence, the great success of the Plan.</a:t>
            </a:r>
            <a:endParaRPr lang="en-US" dirty="0"/>
          </a:p>
        </p:txBody>
      </p:sp>
    </p:spTree>
    <p:extLst>
      <p:ext uri="{BB962C8B-B14F-4D97-AF65-F5344CB8AC3E}">
        <p14:creationId xmlns:p14="http://schemas.microsoft.com/office/powerpoint/2010/main" val="312535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Directions</a:t>
            </a:r>
            <a:endParaRPr lang="en-US" dirty="0"/>
          </a:p>
        </p:txBody>
      </p:sp>
      <p:sp>
        <p:nvSpPr>
          <p:cNvPr id="3" name="Content Placeholder 2"/>
          <p:cNvSpPr>
            <a:spLocks noGrp="1"/>
          </p:cNvSpPr>
          <p:nvPr>
            <p:ph idx="1"/>
          </p:nvPr>
        </p:nvSpPr>
        <p:spPr/>
        <p:txBody>
          <a:bodyPr/>
          <a:lstStyle/>
          <a:p>
            <a:r>
              <a:rPr lang="en-US" dirty="0" smtClean="0"/>
              <a:t>On your organizer please use the details of the </a:t>
            </a:r>
            <a:r>
              <a:rPr lang="en-US" dirty="0" err="1" smtClean="0"/>
              <a:t>Stepanova</a:t>
            </a:r>
            <a:r>
              <a:rPr lang="en-US" dirty="0" smtClean="0"/>
              <a:t> image to answer the following two questions?</a:t>
            </a:r>
          </a:p>
          <a:p>
            <a:r>
              <a:rPr lang="en-US" dirty="0" smtClean="0"/>
              <a:t>Question 1: How does this art reflect goals and ideals of the Soviet Union in the 1930s?</a:t>
            </a:r>
          </a:p>
          <a:p>
            <a:r>
              <a:rPr lang="en-US" dirty="0" smtClean="0"/>
              <a:t>Question 2: What techniques are used in this piece to convey its message? </a:t>
            </a:r>
            <a:endParaRPr lang="en-US" dirty="0"/>
          </a:p>
        </p:txBody>
      </p:sp>
    </p:spTree>
    <p:extLst>
      <p:ext uri="{BB962C8B-B14F-4D97-AF65-F5344CB8AC3E}">
        <p14:creationId xmlns:p14="http://schemas.microsoft.com/office/powerpoint/2010/main" val="44828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Constructing the image</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Russian avant-garde had experimented with new forms of art for decades and in the years after the Revolution, photomontage became a favorite technique of artists such </a:t>
            </a:r>
            <a:r>
              <a:rPr lang="en-US" dirty="0" smtClean="0"/>
              <a:t>as </a:t>
            </a:r>
            <a:r>
              <a:rPr lang="en-US" dirty="0"/>
              <a:t>Varvara </a:t>
            </a:r>
            <a:r>
              <a:rPr lang="en-US" dirty="0" err="1"/>
              <a:t>Stepanova</a:t>
            </a:r>
            <a:r>
              <a:rPr lang="en-US" dirty="0" smtClean="0"/>
              <a:t>.</a:t>
            </a:r>
          </a:p>
          <a:p>
            <a:r>
              <a:rPr lang="en-US" dirty="0"/>
              <a:t>She was a leading member of the Russian avant-garde and later in her career, she became well known for her contributions to the magazine </a:t>
            </a:r>
            <a:r>
              <a:rPr lang="en-US" i="1" dirty="0"/>
              <a:t>USSR in Construction</a:t>
            </a:r>
            <a:r>
              <a:rPr lang="en-US" dirty="0"/>
              <a:t>, a propagandist publication that focused on the industrialization of the Soviet Union under Joseph </a:t>
            </a:r>
            <a:r>
              <a:rPr lang="en-US" dirty="0" smtClean="0"/>
              <a:t>Stalin</a:t>
            </a:r>
          </a:p>
          <a:p>
            <a:r>
              <a:rPr lang="en-US" dirty="0"/>
              <a:t>In Stepanova’s photomontage, everything is carefully constructed. The artist uses only three types of color and tone. She alternates black and white with sepia photographs and integrates geometric planes of red to structure the composition. </a:t>
            </a:r>
            <a:endParaRPr lang="en-US" dirty="0" smtClean="0"/>
          </a:p>
          <a:p>
            <a:r>
              <a:rPr lang="en-US" dirty="0"/>
              <a:t>On the left, </a:t>
            </a:r>
            <a:r>
              <a:rPr lang="en-US" dirty="0" err="1"/>
              <a:t>Stepanova</a:t>
            </a:r>
            <a:r>
              <a:rPr lang="en-US" dirty="0"/>
              <a:t> has inserted public address speakers on a platform with the number 5, symbolizing the Five Year Plan along with placards displaying the letters CCCP, the Russian initials for USSR</a:t>
            </a:r>
            <a:r>
              <a:rPr lang="en-US" dirty="0" smtClean="0"/>
              <a:t>.</a:t>
            </a:r>
          </a:p>
        </p:txBody>
      </p:sp>
    </p:spTree>
    <p:extLst>
      <p:ext uri="{BB962C8B-B14F-4D97-AF65-F5344CB8AC3E}">
        <p14:creationId xmlns:p14="http://schemas.microsoft.com/office/powerpoint/2010/main" val="153971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Constructing the image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cropped and oversized photograph of Lenin shows him speaking; his eyes turned to the left as if looking to the future. Lenin is linked to the speakers and letter placards at the left by the wires of an electrical transmission tower. </a:t>
            </a:r>
          </a:p>
          <a:p>
            <a:r>
              <a:rPr lang="en-US" dirty="0"/>
              <a:t>Below, a large crowd of people indicate the mass popularity of Stalin's political program and their desire to celebrate it.</a:t>
            </a:r>
          </a:p>
          <a:p>
            <a:r>
              <a:rPr lang="en-US" dirty="0"/>
              <a:t>Red, the color of the Soviet flag, was often used by </a:t>
            </a:r>
            <a:r>
              <a:rPr lang="en-US" dirty="0" err="1"/>
              <a:t>Stepanova</a:t>
            </a:r>
            <a:r>
              <a:rPr lang="en-US" dirty="0"/>
              <a:t> in her photomontages. </a:t>
            </a:r>
          </a:p>
          <a:p>
            <a:r>
              <a:rPr lang="en-US" dirty="0"/>
              <a:t>Several clear artistic oppositions are visible in </a:t>
            </a:r>
            <a:r>
              <a:rPr lang="en-US" i="1" dirty="0"/>
              <a:t>The Results of the First Five-Year Plan</a:t>
            </a:r>
            <a:r>
              <a:rPr lang="en-US" dirty="0"/>
              <a:t>. For example, there is a sharp contrast between the black and white photographs and the red elements, such as the electric tower, the number 5, and the triangle in the foreground.</a:t>
            </a:r>
          </a:p>
          <a:p>
            <a:r>
              <a:rPr lang="en-US" dirty="0"/>
              <a:t>Our eyes are attracted to these oppositions and by the contrast between the indistinct masses and the individual portrait of Lenin, as an implicit reference to the Soviet political system.</a:t>
            </a:r>
          </a:p>
          <a:p>
            <a:endParaRPr lang="en-US" dirty="0"/>
          </a:p>
        </p:txBody>
      </p:sp>
    </p:spTree>
    <p:extLst>
      <p:ext uri="{BB962C8B-B14F-4D97-AF65-F5344CB8AC3E}">
        <p14:creationId xmlns:p14="http://schemas.microsoft.com/office/powerpoint/2010/main" val="219374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1371600" y="2285999"/>
            <a:ext cx="5266267" cy="4351867"/>
          </a:xfrm>
        </p:spPr>
        <p:txBody>
          <a:bodyPr>
            <a:normAutofit/>
          </a:bodyPr>
          <a:lstStyle/>
          <a:p>
            <a:r>
              <a:rPr lang="en-US" sz="1800" dirty="0"/>
              <a:t>The public targeted by USSR in Construction was mostly foreign. The purpose of the magazine was to show countries such as France and Great Britain that the USSR was also a leading force in the global market and economy</a:t>
            </a:r>
            <a:r>
              <a:rPr lang="en-US" sz="1800" dirty="0" smtClean="0"/>
              <a:t>.</a:t>
            </a:r>
          </a:p>
          <a:p>
            <a:r>
              <a:rPr lang="en-US" sz="1800" dirty="0"/>
              <a:t>By choosing to include images rather than just articles, the public would be able to see with their own eyes the accomplishments achieved under Stalin. At first the subjects depicted were strictly industrial, but as the magazine gained recognition and readers, topics diversified, and included subjects from education to sports and leisure. </a:t>
            </a:r>
            <a:endParaRPr lang="en-US" sz="18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867" y="-114509"/>
            <a:ext cx="5761219" cy="4801016"/>
          </a:xfrm>
          <a:prstGeom prst="rect">
            <a:avLst/>
          </a:prstGeom>
        </p:spPr>
      </p:pic>
    </p:spTree>
    <p:extLst>
      <p:ext uri="{BB962C8B-B14F-4D97-AF65-F5344CB8AC3E}">
        <p14:creationId xmlns:p14="http://schemas.microsoft.com/office/powerpoint/2010/main" val="358751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for Art/Film and Awesome Lessons</a:t>
            </a:r>
            <a:endParaRPr lang="en-US" dirty="0"/>
          </a:p>
        </p:txBody>
      </p:sp>
      <p:sp>
        <p:nvSpPr>
          <p:cNvPr id="3" name="Content Placeholder 2"/>
          <p:cNvSpPr>
            <a:spLocks noGrp="1"/>
          </p:cNvSpPr>
          <p:nvPr>
            <p:ph idx="1"/>
          </p:nvPr>
        </p:nvSpPr>
        <p:spPr/>
        <p:txBody>
          <a:bodyPr/>
          <a:lstStyle/>
          <a:p>
            <a:r>
              <a:rPr lang="en-US" dirty="0" smtClean="0"/>
              <a:t>Smart History Website </a:t>
            </a:r>
            <a:r>
              <a:rPr lang="en-US" dirty="0" smtClean="0">
                <a:hlinkClick r:id="rId2"/>
              </a:rPr>
              <a:t>https</a:t>
            </a:r>
            <a:r>
              <a:rPr lang="en-US" dirty="0">
                <a:hlinkClick r:id="rId2"/>
              </a:rPr>
              <a:t>://www.google.com/url?sa=t&amp;rct=j&amp;q=&amp;</a:t>
            </a:r>
            <a:r>
              <a:rPr lang="en-US" dirty="0" smtClean="0">
                <a:hlinkClick r:id="rId2"/>
              </a:rPr>
              <a:t>esrc=s&amp;source=web&amp;cd=13&amp;cad=rja&amp;uact=8&amp;ved=0ahUKEwiFqd6i8aTSAhVD52MKHXr0B5MQ-TAIfCgAMAw&amp;url=http%3A%2F%2Fsmarthistory.org%2F&amp;usg=AFQjCNEKlqsPNhVDKk5dnmFGYuyqkyH8ow</a:t>
            </a:r>
            <a:endParaRPr lang="en-US" dirty="0" smtClean="0"/>
          </a:p>
          <a:p>
            <a:r>
              <a:rPr lang="en-US" dirty="0"/>
              <a:t>Project Tahoe </a:t>
            </a:r>
            <a:r>
              <a:rPr lang="en-US" dirty="0">
                <a:hlinkClick r:id="rId3"/>
              </a:rPr>
              <a:t>https://www.google.com/url?sa=t&amp;rct=j&amp;q=&amp;</a:t>
            </a:r>
            <a:r>
              <a:rPr lang="en-US" dirty="0" smtClean="0">
                <a:hlinkClick r:id="rId3"/>
              </a:rPr>
              <a:t>esrc=s&amp;source=web&amp;cd=1&amp;cad=rja&amp;uact=8&amp;ved=0ahUKEwjpvr7R8aTSAhVP32MKHdm0AaMQFggaMAA&amp;url=http%3A%2F%2Fprojecttahoe.org%2F&amp;usg=AFQjCNH24t0xc1Y4QXrJhqTJuLFzHT3qQA&amp;bvm=bv.147448319,d.cGc</a:t>
            </a:r>
            <a:endParaRPr lang="en-US" dirty="0" smtClean="0"/>
          </a:p>
          <a:p>
            <a:endParaRPr lang="en-US" dirty="0" smtClean="0"/>
          </a:p>
          <a:p>
            <a:endParaRPr lang="en-US" dirty="0"/>
          </a:p>
        </p:txBody>
      </p:sp>
    </p:spTree>
    <p:extLst>
      <p:ext uri="{BB962C8B-B14F-4D97-AF65-F5344CB8AC3E}">
        <p14:creationId xmlns:p14="http://schemas.microsoft.com/office/powerpoint/2010/main" val="254323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261" y="4608"/>
            <a:ext cx="10426027" cy="6853392"/>
          </a:xfrm>
        </p:spPr>
      </p:pic>
    </p:spTree>
    <p:extLst>
      <p:ext uri="{BB962C8B-B14F-4D97-AF65-F5344CB8AC3E}">
        <p14:creationId xmlns:p14="http://schemas.microsoft.com/office/powerpoint/2010/main" val="2029442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933" y="127733"/>
            <a:ext cx="4688580" cy="666558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979" y="0"/>
            <a:ext cx="4415509" cy="6921053"/>
          </a:xfrm>
          <a:prstGeom prst="rect">
            <a:avLst/>
          </a:prstGeom>
        </p:spPr>
      </p:pic>
    </p:spTree>
    <p:extLst>
      <p:ext uri="{BB962C8B-B14F-4D97-AF65-F5344CB8AC3E}">
        <p14:creationId xmlns:p14="http://schemas.microsoft.com/office/powerpoint/2010/main" val="32905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t>
            </a:r>
            <a:endParaRPr lang="en-US" dirty="0"/>
          </a:p>
        </p:txBody>
      </p:sp>
      <p:sp>
        <p:nvSpPr>
          <p:cNvPr id="3" name="Content Placeholder 2"/>
          <p:cNvSpPr>
            <a:spLocks noGrp="1"/>
          </p:cNvSpPr>
          <p:nvPr>
            <p:ph idx="1"/>
          </p:nvPr>
        </p:nvSpPr>
        <p:spPr/>
        <p:txBody>
          <a:bodyPr/>
          <a:lstStyle/>
          <a:p>
            <a:r>
              <a:rPr lang="en-US" dirty="0" smtClean="0"/>
              <a:t>Brett Barry and Kylie Maddy both teach at Spanish Springs High School. Brett teaches AP Art History and Kylie teaches American History through Film. Together they also teach an in-service course called “Cinema and Art in the Social Studies Classroom” where they focus on helping teachers re-invent their lesson plans by introducing art and film clips. </a:t>
            </a:r>
          </a:p>
          <a:p>
            <a:r>
              <a:rPr lang="en-US" dirty="0" smtClean="0">
                <a:hlinkClick r:id="rId2"/>
              </a:rPr>
              <a:t>Bbarry@washoeschools.net</a:t>
            </a:r>
            <a:endParaRPr lang="en-US" dirty="0" smtClean="0"/>
          </a:p>
          <a:p>
            <a:r>
              <a:rPr lang="en-US" dirty="0" smtClean="0">
                <a:hlinkClick r:id="rId3"/>
              </a:rPr>
              <a:t>Kylie.Maddy@washoeschools.net</a:t>
            </a:r>
            <a:endParaRPr lang="en-US" dirty="0" smtClean="0"/>
          </a:p>
          <a:p>
            <a:pPr marL="0" indent="0">
              <a:buNone/>
            </a:pPr>
            <a:endParaRPr lang="en-US" dirty="0"/>
          </a:p>
        </p:txBody>
      </p:sp>
    </p:spTree>
    <p:extLst>
      <p:ext uri="{BB962C8B-B14F-4D97-AF65-F5344CB8AC3E}">
        <p14:creationId xmlns:p14="http://schemas.microsoft.com/office/powerpoint/2010/main" val="3046678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822" y="-165062"/>
            <a:ext cx="8140600" cy="7023062"/>
          </a:xfrm>
        </p:spPr>
      </p:pic>
    </p:spTree>
    <p:extLst>
      <p:ext uri="{BB962C8B-B14F-4D97-AF65-F5344CB8AC3E}">
        <p14:creationId xmlns:p14="http://schemas.microsoft.com/office/powerpoint/2010/main" val="323884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588" y="-42904"/>
            <a:ext cx="9211612" cy="6900904"/>
          </a:xfrm>
        </p:spPr>
      </p:pic>
    </p:spTree>
    <p:extLst>
      <p:ext uri="{BB962C8B-B14F-4D97-AF65-F5344CB8AC3E}">
        <p14:creationId xmlns:p14="http://schemas.microsoft.com/office/powerpoint/2010/main" val="133574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Focus</a:t>
            </a:r>
            <a:endParaRPr lang="en-US" dirty="0"/>
          </a:p>
        </p:txBody>
      </p:sp>
      <p:sp>
        <p:nvSpPr>
          <p:cNvPr id="3" name="Content Placeholder 2"/>
          <p:cNvSpPr>
            <a:spLocks noGrp="1"/>
          </p:cNvSpPr>
          <p:nvPr>
            <p:ph idx="1"/>
          </p:nvPr>
        </p:nvSpPr>
        <p:spPr/>
        <p:txBody>
          <a:bodyPr>
            <a:normAutofit lnSpcReduction="10000"/>
          </a:bodyPr>
          <a:lstStyle/>
          <a:p>
            <a:r>
              <a:rPr lang="en-US" dirty="0" smtClean="0"/>
              <a:t>In history classes we love to use primary and secondary texts to teach content and reinforce CCSS skills. However, we can also think of art and film in the same way we think about text when it comes to complexity, relevance to history, and its ability to teach both content and skills. </a:t>
            </a:r>
          </a:p>
          <a:p>
            <a:r>
              <a:rPr lang="en-US" dirty="0" smtClean="0"/>
              <a:t>Art and film also does something that text sometimes cannot, it offers a unique cultural perspective on a moment in time in history. Art and film is made with a message and audience in mind and often times strives for mass appeal and consumption. Therefore, art and film can provide the perspective that textbooks and traditional texts often ignore.</a:t>
            </a:r>
          </a:p>
          <a:p>
            <a:r>
              <a:rPr lang="en-US" dirty="0" smtClean="0"/>
              <a:t>Today we are focusing on using Cold War era art and film to examine American and Soviet perspectives and also show you how to transform CCSS strategies through the use of art an film. </a:t>
            </a:r>
            <a:endParaRPr lang="en-US" dirty="0"/>
          </a:p>
        </p:txBody>
      </p:sp>
    </p:spTree>
    <p:extLst>
      <p:ext uri="{BB962C8B-B14F-4D97-AF65-F5344CB8AC3E}">
        <p14:creationId xmlns:p14="http://schemas.microsoft.com/office/powerpoint/2010/main" val="81449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Strategy: QCQ (Questions, Comments, Quotes)</a:t>
            </a:r>
            <a:endParaRPr lang="en-US" dirty="0"/>
          </a:p>
        </p:txBody>
      </p:sp>
      <p:sp>
        <p:nvSpPr>
          <p:cNvPr id="3" name="Content Placeholder 2"/>
          <p:cNvSpPr>
            <a:spLocks noGrp="1"/>
          </p:cNvSpPr>
          <p:nvPr>
            <p:ph idx="1"/>
          </p:nvPr>
        </p:nvSpPr>
        <p:spPr/>
        <p:txBody>
          <a:bodyPr>
            <a:normAutofit lnSpcReduction="10000"/>
          </a:bodyPr>
          <a:lstStyle/>
          <a:p>
            <a:r>
              <a:rPr lang="en-US" dirty="0" smtClean="0"/>
              <a:t>QCQ is an easy way to get your students to read a text deeply and also offers a great base for small groups discussions. </a:t>
            </a:r>
          </a:p>
          <a:p>
            <a:r>
              <a:rPr lang="en-US" dirty="0" smtClean="0"/>
              <a:t>Read the article </a:t>
            </a:r>
            <a:r>
              <a:rPr lang="en-US" i="1" dirty="0" smtClean="0"/>
              <a:t>Science Fiction Films and Cold War Anxiety </a:t>
            </a:r>
            <a:r>
              <a:rPr lang="en-US" dirty="0" smtClean="0"/>
              <a:t>and fill out the organizer with one question, one comment, and one quote.</a:t>
            </a:r>
          </a:p>
          <a:p>
            <a:r>
              <a:rPr lang="en-US" dirty="0" smtClean="0"/>
              <a:t>A QCQ is great for text but can also be used to analyze film clips. Instead of quotes, students should be allowed to paraphrase as quoting directly and precisely from films can be challenging. </a:t>
            </a:r>
          </a:p>
          <a:p>
            <a:r>
              <a:rPr lang="en-US" dirty="0" smtClean="0"/>
              <a:t>Furthermore when using a variety of film clips it works best to have a guiding claim or prompt that gives the students direction when completing the QCQ. For our purposes I want you to focus on this claim…</a:t>
            </a:r>
          </a:p>
          <a:p>
            <a:pPr marL="0" indent="0">
              <a:buNone/>
            </a:pPr>
            <a:r>
              <a:rPr lang="en-US" u="sng" dirty="0" smtClean="0"/>
              <a:t>Science fiction films of the 1950s showcased Cold War anxieties. </a:t>
            </a:r>
            <a:endParaRPr lang="en-US" u="sng" dirty="0"/>
          </a:p>
        </p:txBody>
      </p:sp>
    </p:spTree>
    <p:extLst>
      <p:ext uri="{BB962C8B-B14F-4D97-AF65-F5344CB8AC3E}">
        <p14:creationId xmlns:p14="http://schemas.microsoft.com/office/powerpoint/2010/main" val="130386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Day the Earth Stood Still (1951)</a:t>
            </a:r>
            <a:endParaRPr lang="en-US" i="1" dirty="0"/>
          </a:p>
        </p:txBody>
      </p:sp>
      <p:pic>
        <p:nvPicPr>
          <p:cNvPr id="4" name="ASsNtti1XZs"/>
          <p:cNvPicPr>
            <a:picLocks noGrp="1" noRot="1" noChangeAspect="1"/>
          </p:cNvPicPr>
          <p:nvPr>
            <p:ph idx="1"/>
            <a:videoFile r:link="rId1"/>
          </p:nvPr>
        </p:nvPicPr>
        <p:blipFill>
          <a:blip r:embed="rId3"/>
          <a:stretch>
            <a:fillRect/>
          </a:stretch>
        </p:blipFill>
        <p:spPr>
          <a:xfrm>
            <a:off x="2022438" y="1742459"/>
            <a:ext cx="8412480" cy="4732020"/>
          </a:xfrm>
          <a:prstGeom prst="rect">
            <a:avLst/>
          </a:prstGeom>
        </p:spPr>
      </p:pic>
    </p:spTree>
    <p:extLst>
      <p:ext uri="{BB962C8B-B14F-4D97-AF65-F5344CB8AC3E}">
        <p14:creationId xmlns:p14="http://schemas.microsoft.com/office/powerpoint/2010/main" val="19922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Invasion of the Body Snatchers (1956)</a:t>
            </a:r>
            <a:endParaRPr lang="en-US" i="1" dirty="0"/>
          </a:p>
        </p:txBody>
      </p:sp>
      <p:pic>
        <p:nvPicPr>
          <p:cNvPr id="4" name="NIvH2dPolsM"/>
          <p:cNvPicPr>
            <a:picLocks noGrp="1" noRot="1" noChangeAspect="1"/>
          </p:cNvPicPr>
          <p:nvPr>
            <p:ph idx="1"/>
            <a:videoFile r:link="rId1"/>
          </p:nvPr>
        </p:nvPicPr>
        <p:blipFill>
          <a:blip r:embed="rId3"/>
          <a:stretch>
            <a:fillRect/>
          </a:stretch>
        </p:blipFill>
        <p:spPr>
          <a:xfrm>
            <a:off x="1516828" y="1458053"/>
            <a:ext cx="9240819" cy="5197961"/>
          </a:xfrm>
          <a:prstGeom prst="rect">
            <a:avLst/>
          </a:prstGeom>
        </p:spPr>
      </p:pic>
    </p:spTree>
    <p:extLst>
      <p:ext uri="{BB962C8B-B14F-4D97-AF65-F5344CB8AC3E}">
        <p14:creationId xmlns:p14="http://schemas.microsoft.com/office/powerpoint/2010/main" val="3521423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Them (1954)</a:t>
            </a:r>
            <a:endParaRPr lang="en-US" i="1" dirty="0"/>
          </a:p>
        </p:txBody>
      </p:sp>
      <p:pic>
        <p:nvPicPr>
          <p:cNvPr id="4" name="f8xSo2MEPzQ"/>
          <p:cNvPicPr>
            <a:picLocks noGrp="1" noRot="1" noChangeAspect="1"/>
          </p:cNvPicPr>
          <p:nvPr>
            <p:ph idx="1"/>
            <a:videoFile r:link="rId1"/>
          </p:nvPr>
        </p:nvPicPr>
        <p:blipFill>
          <a:blip r:embed="rId3"/>
          <a:stretch>
            <a:fillRect/>
          </a:stretch>
        </p:blipFill>
        <p:spPr>
          <a:xfrm>
            <a:off x="1506071" y="1452002"/>
            <a:ext cx="9176273" cy="5161654"/>
          </a:xfrm>
          <a:prstGeom prst="rect">
            <a:avLst/>
          </a:prstGeom>
        </p:spPr>
      </p:pic>
    </p:spTree>
    <p:extLst>
      <p:ext uri="{BB962C8B-B14F-4D97-AF65-F5344CB8AC3E}">
        <p14:creationId xmlns:p14="http://schemas.microsoft.com/office/powerpoint/2010/main" val="411504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Murder Mystery Museum Walk</a:t>
            </a:r>
            <a:endParaRPr lang="en-US" dirty="0"/>
          </a:p>
        </p:txBody>
      </p:sp>
      <p:sp>
        <p:nvSpPr>
          <p:cNvPr id="3" name="Content Placeholder 2"/>
          <p:cNvSpPr>
            <a:spLocks noGrp="1"/>
          </p:cNvSpPr>
          <p:nvPr>
            <p:ph idx="1"/>
          </p:nvPr>
        </p:nvSpPr>
        <p:spPr/>
        <p:txBody>
          <a:bodyPr>
            <a:normAutofit/>
          </a:bodyPr>
          <a:lstStyle/>
          <a:p>
            <a:r>
              <a:rPr lang="en-US" dirty="0" smtClean="0"/>
              <a:t>First and foremost this lesson is designed with the intention to have FUN.</a:t>
            </a:r>
          </a:p>
          <a:p>
            <a:r>
              <a:rPr lang="en-US" dirty="0" smtClean="0"/>
              <a:t>It is also a way to enrich your existing lesson plans, differentiate your classroom, and create critical thinking skills with powerful images from moments throughout history.  </a:t>
            </a:r>
          </a:p>
          <a:p>
            <a:r>
              <a:rPr lang="en-US" dirty="0" smtClean="0"/>
              <a:t>Adding art to an existing unit by going to Smart History Website  </a:t>
            </a:r>
            <a:r>
              <a:rPr lang="en-US" dirty="0" smtClean="0">
                <a:hlinkClick r:id="rId2"/>
              </a:rPr>
              <a:t>https</a:t>
            </a:r>
            <a:r>
              <a:rPr lang="en-US" dirty="0">
                <a:hlinkClick r:id="rId2"/>
              </a:rPr>
              <a:t>://</a:t>
            </a:r>
            <a:r>
              <a:rPr lang="en-US" dirty="0" smtClean="0">
                <a:hlinkClick r:id="rId2"/>
              </a:rPr>
              <a:t>www.khanacademy.org/humanities/art-history-basics/beginners-art-history/a/cave-painting-contemporary-art-and-everything-in-between</a:t>
            </a:r>
            <a:endParaRPr lang="en-US" dirty="0" smtClean="0"/>
          </a:p>
          <a:p>
            <a:endParaRPr lang="en-US" dirty="0" smtClean="0"/>
          </a:p>
          <a:p>
            <a:r>
              <a:rPr lang="en-US" dirty="0" smtClean="0"/>
              <a:t>Find a piece of art from a specific time period and cut it up to make a museum.  </a:t>
            </a:r>
          </a:p>
          <a:p>
            <a:r>
              <a:rPr lang="en-US" dirty="0" smtClean="0"/>
              <a:t>You can also grab # different pieces that speak to a specific contextual issue</a:t>
            </a:r>
          </a:p>
          <a:p>
            <a:endParaRPr lang="en-US" dirty="0"/>
          </a:p>
        </p:txBody>
      </p:sp>
    </p:spTree>
    <p:extLst>
      <p:ext uri="{BB962C8B-B14F-4D97-AF65-F5344CB8AC3E}">
        <p14:creationId xmlns:p14="http://schemas.microsoft.com/office/powerpoint/2010/main" val="330441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Instructions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your partners you will have the ORGANIZER </a:t>
            </a:r>
            <a:endParaRPr lang="en-US" dirty="0" smtClean="0"/>
          </a:p>
          <a:p>
            <a:r>
              <a:rPr lang="en-US" dirty="0" smtClean="0"/>
              <a:t>You </a:t>
            </a:r>
            <a:r>
              <a:rPr lang="en-US" dirty="0" smtClean="0"/>
              <a:t>have </a:t>
            </a:r>
            <a:r>
              <a:rPr lang="en-US" dirty="0"/>
              <a:t>2</a:t>
            </a:r>
            <a:r>
              <a:rPr lang="en-US" dirty="0" smtClean="0"/>
              <a:t> </a:t>
            </a:r>
            <a:r>
              <a:rPr lang="en-US" dirty="0" smtClean="0"/>
              <a:t>minutes at each of the </a:t>
            </a:r>
            <a:r>
              <a:rPr lang="en-US" dirty="0" smtClean="0"/>
              <a:t>8 </a:t>
            </a:r>
            <a:r>
              <a:rPr lang="en-US" dirty="0" smtClean="0"/>
              <a:t>of stations. </a:t>
            </a:r>
          </a:p>
          <a:p>
            <a:r>
              <a:rPr lang="en-US" dirty="0" smtClean="0"/>
              <a:t>In these 2 minutes you will: </a:t>
            </a:r>
          </a:p>
          <a:p>
            <a:pPr lvl="1"/>
            <a:r>
              <a:rPr lang="en-US" dirty="0" smtClean="0"/>
              <a:t>1. describe in detail what you see in the piece of art.</a:t>
            </a:r>
          </a:p>
          <a:p>
            <a:pPr lvl="1"/>
            <a:r>
              <a:rPr lang="en-US" dirty="0" smtClean="0"/>
              <a:t>2. start writing the introduction to a Murder Mystery Novel using the visual image at that station.  “It was a dark and sultry night </a:t>
            </a:r>
            <a:r>
              <a:rPr lang="en-US" dirty="0" smtClean="0"/>
              <a:t>when the murder occurred…” Your story must be driven by the visuals you see. </a:t>
            </a:r>
            <a:endParaRPr lang="en-US" dirty="0" smtClean="0"/>
          </a:p>
          <a:p>
            <a:pPr lvl="1"/>
            <a:r>
              <a:rPr lang="en-US" dirty="0" smtClean="0"/>
              <a:t>3. continue this as your work through the stations. Be sure to build on your story with each new bit of evidence.  Your story should progress. </a:t>
            </a:r>
          </a:p>
          <a:p>
            <a:pPr lvl="1"/>
            <a:r>
              <a:rPr lang="en-US" dirty="0" smtClean="0"/>
              <a:t>4. by the end of the rotations you will have the introduction to your story which you will to read to the class.</a:t>
            </a:r>
          </a:p>
          <a:p>
            <a:pPr lvl="1"/>
            <a:r>
              <a:rPr lang="en-US" dirty="0" smtClean="0"/>
              <a:t>5. each person in the group will equally share the reading to the class. </a:t>
            </a:r>
          </a:p>
          <a:p>
            <a:pPr marL="0" indent="0">
              <a:buNone/>
            </a:pPr>
            <a:endParaRPr lang="en-US" dirty="0"/>
          </a:p>
        </p:txBody>
      </p:sp>
    </p:spTree>
    <p:extLst>
      <p:ext uri="{BB962C8B-B14F-4D97-AF65-F5344CB8AC3E}">
        <p14:creationId xmlns:p14="http://schemas.microsoft.com/office/powerpoint/2010/main" val="140242261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194</TotalTime>
  <Words>1109</Words>
  <Application>Microsoft Office PowerPoint</Application>
  <PresentationFormat>Widescreen</PresentationFormat>
  <Paragraphs>65</Paragraphs>
  <Slides>21</Slides>
  <Notes>0</Notes>
  <HiddenSlides>0</HiddenSlides>
  <MMClips>3</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Franklin Gothic Book</vt:lpstr>
      <vt:lpstr>Crop</vt:lpstr>
      <vt:lpstr>Cold War anxiety and Propaganda</vt:lpstr>
      <vt:lpstr>Bios</vt:lpstr>
      <vt:lpstr>Today’s Focus</vt:lpstr>
      <vt:lpstr>Reading Strategy: QCQ (Questions, Comments, Quotes)</vt:lpstr>
      <vt:lpstr>The Day the Earth Stood Still (1951)</vt:lpstr>
      <vt:lpstr>Invasion of the Body Snatchers (1956)</vt:lpstr>
      <vt:lpstr>Them (1954)</vt:lpstr>
      <vt:lpstr>Murder Mystery Museum Walk</vt:lpstr>
      <vt:lpstr>Student Instructions</vt:lpstr>
      <vt:lpstr>PowerPoint Presentation</vt:lpstr>
      <vt:lpstr>Context</vt:lpstr>
      <vt:lpstr>Context</vt:lpstr>
      <vt:lpstr>Student Directions</vt:lpstr>
      <vt:lpstr>Constructing the image </vt:lpstr>
      <vt:lpstr>Constructing the image</vt:lpstr>
      <vt:lpstr>PowerPoint Presentation</vt:lpstr>
      <vt:lpstr>Links for Art/Film and Awesome Lessons</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Kylie</dc:creator>
  <cp:lastModifiedBy>Barry, Brett</cp:lastModifiedBy>
  <cp:revision>21</cp:revision>
  <dcterms:created xsi:type="dcterms:W3CDTF">2017-02-21T16:22:44Z</dcterms:created>
  <dcterms:modified xsi:type="dcterms:W3CDTF">2017-02-23T00:02:27Z</dcterms:modified>
</cp:coreProperties>
</file>