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1" r:id="rId3"/>
    <p:sldId id="258" r:id="rId4"/>
    <p:sldId id="257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9290" autoAdjust="0"/>
  </p:normalViewPr>
  <p:slideViewPr>
    <p:cSldViewPr>
      <p:cViewPr varScale="1">
        <p:scale>
          <a:sx n="96" d="100"/>
          <a:sy n="96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3DC3B-173D-43DB-AABF-214E2738B7B4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CB7BE-EE35-4049-88A5-F9FF7DC3A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15- 20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6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5- 10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20- 30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B7BE-EE35-4049-88A5-F9FF7DC3AC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6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2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7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2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6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1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C7CC9-69F6-4ADC-9C89-E79BFDA443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916B8-D076-4E7A-8E45-4B2E0F93B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ices.edu/" TargetMode="External"/><Relationship Id="rId4" Type="http://schemas.openxmlformats.org/officeDocument/2006/relationships/hyperlink" Target="http://www.choices.edu/resources/scholars_middle_east_lesson.php%23graffit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fitzpatrick@washoeschool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The Choices Program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The Middle East in Transition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1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Values Activity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Schoolbook" panose="02040604050505020304" pitchFamily="18" charset="0"/>
              </a:rPr>
              <a:t>In your envelope you will find ten cards with different values on them.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Thinking about the United States role in the Middle East, rank the values based on their importance to establishing stability in the region.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Now with your neighbor/ groups discuss your justifications for your top three rankings.</a:t>
            </a: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3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Who is Choices?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038599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>
                <a:latin typeface="Century Schoolbook" panose="02040604050505020304" pitchFamily="18" charset="0"/>
              </a:rPr>
              <a:t>The Choices Program is non-profit organization based at Brown University. </a:t>
            </a:r>
            <a:endParaRPr lang="en-US" sz="2800" b="1" dirty="0" smtClean="0">
              <a:latin typeface="Century Schoolbook" panose="02040604050505020304" pitchFamily="18" charset="0"/>
            </a:endParaRPr>
          </a:p>
          <a:p>
            <a:r>
              <a:rPr lang="en-US" sz="2800" b="1" dirty="0">
                <a:latin typeface="Century Schoolbook" panose="02040604050505020304" pitchFamily="18" charset="0"/>
              </a:rPr>
              <a:t>Choices materials incorporate the latest scholarship from Brown University </a:t>
            </a:r>
            <a:r>
              <a:rPr lang="en-US" sz="2800" b="1" dirty="0" smtClean="0">
                <a:latin typeface="Century Schoolbook" panose="02040604050505020304" pitchFamily="18" charset="0"/>
              </a:rPr>
              <a:t>to </a:t>
            </a:r>
            <a:r>
              <a:rPr lang="en-US" sz="2800" b="1" dirty="0">
                <a:latin typeface="Century Schoolbook" panose="02040604050505020304" pitchFamily="18" charset="0"/>
              </a:rPr>
              <a:t>draw connections between historical events and contemporary international issues</a:t>
            </a:r>
            <a:r>
              <a:rPr lang="en-US" sz="2800" b="1" dirty="0" smtClean="0">
                <a:latin typeface="Century Schoolbook" panose="02040604050505020304" pitchFamily="18" charset="0"/>
              </a:rPr>
              <a:t>.</a:t>
            </a:r>
          </a:p>
          <a:p>
            <a:r>
              <a:rPr lang="en-US" sz="2800" b="1" dirty="0">
                <a:latin typeface="Century Schoolbook" panose="02040604050505020304" pitchFamily="18" charset="0"/>
              </a:rPr>
              <a:t>In each unit, a central activity challenges students to consider multiple viewpoints on a contested issue. Students examine the historical, cultural, and political background of the issue to prepare a </a:t>
            </a:r>
            <a:r>
              <a:rPr lang="en-US" sz="2800" b="1" dirty="0" smtClean="0">
                <a:latin typeface="Century Schoolbook" panose="02040604050505020304" pitchFamily="18" charset="0"/>
              </a:rPr>
              <a:t>coherent </a:t>
            </a:r>
            <a:r>
              <a:rPr lang="en-US" sz="2800" b="1" dirty="0">
                <a:latin typeface="Century Schoolbook" panose="02040604050505020304" pitchFamily="18" charset="0"/>
              </a:rPr>
              <a:t>presentation.</a:t>
            </a:r>
          </a:p>
        </p:txBody>
      </p:sp>
    </p:spTree>
    <p:extLst>
      <p:ext uri="{BB962C8B-B14F-4D97-AF65-F5344CB8AC3E}">
        <p14:creationId xmlns:p14="http://schemas.microsoft.com/office/powerpoint/2010/main" val="7467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Choices Core Beliefs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7338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2800" b="1" dirty="0">
                <a:latin typeface="Century Schoolbook" panose="02040604050505020304" pitchFamily="18" charset="0"/>
              </a:rPr>
              <a:t>An American public that doesn’t know </a:t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800" b="1" dirty="0">
                <a:latin typeface="Century Schoolbook" panose="02040604050505020304" pitchFamily="18" charset="0"/>
              </a:rPr>
              <a:t>and doesn’t care about international issues </a:t>
            </a:r>
            <a:br>
              <a:rPr lang="en-US" sz="2800" b="1" dirty="0">
                <a:latin typeface="Century Schoolbook" panose="02040604050505020304" pitchFamily="18" charset="0"/>
              </a:rPr>
            </a:br>
            <a:r>
              <a:rPr lang="en-US" sz="2800" b="1" dirty="0">
                <a:latin typeface="Century Schoolbook" panose="02040604050505020304" pitchFamily="18" charset="0"/>
              </a:rPr>
              <a:t>is a dangerous thing.</a:t>
            </a:r>
          </a:p>
          <a:p>
            <a:pPr fontAlgn="base"/>
            <a:r>
              <a:rPr lang="en-US" sz="2800" b="1" dirty="0" smtClean="0">
                <a:latin typeface="Century Schoolbook" panose="02040604050505020304" pitchFamily="18" charset="0"/>
              </a:rPr>
              <a:t>Most </a:t>
            </a:r>
            <a:r>
              <a:rPr lang="en-US" sz="2800" b="1" dirty="0">
                <a:latin typeface="Century Schoolbook" panose="02040604050505020304" pitchFamily="18" charset="0"/>
              </a:rPr>
              <a:t>questions in history, geography and current affairs have multiple, conflicting answers.</a:t>
            </a:r>
          </a:p>
          <a:p>
            <a:pPr fontAlgn="base"/>
            <a:r>
              <a:rPr lang="en-US" sz="2800" b="1" dirty="0" smtClean="0">
                <a:latin typeface="Century Schoolbook" panose="02040604050505020304" pitchFamily="18" charset="0"/>
              </a:rPr>
              <a:t>The </a:t>
            </a:r>
            <a:r>
              <a:rPr lang="en-US" sz="2800" b="1" dirty="0">
                <a:latin typeface="Century Schoolbook" panose="02040604050505020304" pitchFamily="18" charset="0"/>
              </a:rPr>
              <a:t>who, what, when and where are (usually) not debatable, but the WHY, the HOW and the SO WHAT are perpetually open to reinterpretation.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4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Why Use Choices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800" b="1" dirty="0" smtClean="0">
                <a:latin typeface="Century Schoolbook" panose="02040604050505020304" pitchFamily="18" charset="0"/>
              </a:rPr>
              <a:t>Focus </a:t>
            </a:r>
            <a:r>
              <a:rPr lang="en-US" sz="2800" b="1" dirty="0">
                <a:latin typeface="Century Schoolbook" panose="02040604050505020304" pitchFamily="18" charset="0"/>
              </a:rPr>
              <a:t>on critical thinking and skills needed for thoughtful, </a:t>
            </a:r>
            <a:r>
              <a:rPr lang="en-US" sz="2800" b="1" i="1" dirty="0">
                <a:latin typeface="Century Schoolbook" panose="02040604050505020304" pitchFamily="18" charset="0"/>
              </a:rPr>
              <a:t>deliberative</a:t>
            </a:r>
            <a:r>
              <a:rPr lang="en-US" sz="2800" b="1" dirty="0">
                <a:latin typeface="Century Schoolbook" panose="02040604050505020304" pitchFamily="18" charset="0"/>
              </a:rPr>
              <a:t> </a:t>
            </a:r>
            <a:r>
              <a:rPr lang="en-US" sz="2800" b="1" dirty="0" smtClean="0">
                <a:latin typeface="Century Schoolbook" panose="02040604050505020304" pitchFamily="18" charset="0"/>
              </a:rPr>
              <a:t>dialogue (Common Core)</a:t>
            </a:r>
            <a:endParaRPr lang="en-US" sz="2800" b="1" dirty="0">
              <a:latin typeface="Century Schoolbook" panose="02040604050505020304" pitchFamily="18" charset="0"/>
            </a:endParaRPr>
          </a:p>
          <a:p>
            <a:pPr fontAlgn="base"/>
            <a:r>
              <a:rPr lang="en-US" sz="2800" b="1" dirty="0">
                <a:latin typeface="Century Schoolbook" panose="02040604050505020304" pitchFamily="18" charset="0"/>
              </a:rPr>
              <a:t>Values inform public </a:t>
            </a:r>
            <a:r>
              <a:rPr lang="en-US" sz="2800" b="1" dirty="0" smtClean="0">
                <a:latin typeface="Century Schoolbook" panose="02040604050505020304" pitchFamily="18" charset="0"/>
              </a:rPr>
              <a:t>policy and encourage civic engagement</a:t>
            </a:r>
          </a:p>
          <a:p>
            <a:pPr fontAlgn="base"/>
            <a:r>
              <a:rPr lang="en-US" sz="2800" b="1" dirty="0" smtClean="0">
                <a:latin typeface="Century Schoolbook" panose="02040604050505020304" pitchFamily="18" charset="0"/>
              </a:rPr>
              <a:t>The units are flexible and can be modified</a:t>
            </a:r>
          </a:p>
          <a:p>
            <a:pPr fontAlgn="base"/>
            <a:r>
              <a:rPr lang="en-US" sz="2800" b="1" dirty="0" smtClean="0">
                <a:latin typeface="Century Schoolbook" panose="02040604050505020304" pitchFamily="18" charset="0"/>
              </a:rPr>
              <a:t>Students have active learning through the role play</a:t>
            </a: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9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Schoolbook" panose="02040604050505020304" pitchFamily="18" charset="0"/>
              </a:rPr>
              <a:t>Options Role Play- Middle East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72500" cy="5257800"/>
          </a:xfrm>
        </p:spPr>
        <p:txBody>
          <a:bodyPr>
            <a:noAutofit/>
          </a:bodyPr>
          <a:lstStyle/>
          <a:p>
            <a:r>
              <a:rPr lang="en-US" sz="2300" b="1" dirty="0" smtClean="0">
                <a:latin typeface="Century Schoolbook" panose="02040604050505020304" pitchFamily="18" charset="0"/>
              </a:rPr>
              <a:t>Read the </a:t>
            </a:r>
            <a:r>
              <a:rPr lang="en-US" sz="2300" b="1" i="1" dirty="0" smtClean="0">
                <a:latin typeface="Century Schoolbook" panose="02040604050505020304" pitchFamily="18" charset="0"/>
              </a:rPr>
              <a:t>Presenting Your Option/ Committee on Foreign Relations of the U.S. Senate</a:t>
            </a:r>
          </a:p>
          <a:p>
            <a:r>
              <a:rPr lang="en-US" sz="2300" b="1" dirty="0" smtClean="0">
                <a:latin typeface="Century Schoolbook" panose="02040604050505020304" pitchFamily="18" charset="0"/>
              </a:rPr>
              <a:t>Option groups </a:t>
            </a:r>
            <a:r>
              <a:rPr lang="en-US" sz="2300" b="1" dirty="0">
                <a:latin typeface="Century Schoolbook" panose="02040604050505020304" pitchFamily="18" charset="0"/>
              </a:rPr>
              <a:t>read your option </a:t>
            </a:r>
            <a:r>
              <a:rPr lang="en-US" sz="2300" b="1" dirty="0" smtClean="0">
                <a:latin typeface="Century Schoolbook" panose="02040604050505020304" pitchFamily="18" charset="0"/>
              </a:rPr>
              <a:t>then fill out the </a:t>
            </a:r>
            <a:r>
              <a:rPr lang="en-US" sz="2300" b="1" i="1" dirty="0" smtClean="0">
                <a:latin typeface="Century Schoolbook" panose="02040604050505020304" pitchFamily="18" charset="0"/>
              </a:rPr>
              <a:t>Expressing Key Values</a:t>
            </a:r>
            <a:r>
              <a:rPr lang="en-US" sz="2300" b="1" dirty="0" smtClean="0">
                <a:latin typeface="Century Schoolbook" panose="02040604050505020304" pitchFamily="18" charset="0"/>
              </a:rPr>
              <a:t> sheet.  Then fill out the graphic organizer for </a:t>
            </a:r>
            <a:r>
              <a:rPr lang="en-US" sz="2300" b="1" u="sng" dirty="0" smtClean="0">
                <a:latin typeface="Century Schoolbook" panose="02040604050505020304" pitchFamily="18" charset="0"/>
              </a:rPr>
              <a:t>your option only</a:t>
            </a:r>
            <a:r>
              <a:rPr lang="en-US" sz="2300" b="1" dirty="0" smtClean="0">
                <a:latin typeface="Century Schoolbook" panose="02040604050505020304" pitchFamily="18" charset="0"/>
              </a:rPr>
              <a:t> </a:t>
            </a:r>
          </a:p>
          <a:p>
            <a:r>
              <a:rPr lang="en-US" sz="2300" b="1" dirty="0" smtClean="0">
                <a:latin typeface="Century Schoolbook" panose="02040604050505020304" pitchFamily="18" charset="0"/>
              </a:rPr>
              <a:t>Senators read </a:t>
            </a:r>
            <a:r>
              <a:rPr lang="en-US" sz="2300" b="1" i="1" dirty="0" smtClean="0">
                <a:latin typeface="Century Schoolbook" panose="02040604050505020304" pitchFamily="18" charset="0"/>
              </a:rPr>
              <a:t>The Options in Brief</a:t>
            </a:r>
            <a:r>
              <a:rPr lang="en-US" sz="2300" b="1" dirty="0" smtClean="0">
                <a:latin typeface="Century Schoolbook" panose="02040604050505020304" pitchFamily="18" charset="0"/>
              </a:rPr>
              <a:t> and drafting AT LEAST </a:t>
            </a:r>
            <a:r>
              <a:rPr lang="en-US" sz="2300" b="1" u="sng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three</a:t>
            </a:r>
            <a:r>
              <a:rPr lang="en-US" sz="2300" b="1" dirty="0" smtClean="0">
                <a:latin typeface="Century Schoolbook" panose="02040604050505020304" pitchFamily="18" charset="0"/>
              </a:rPr>
              <a:t> questions for the </a:t>
            </a:r>
            <a:r>
              <a:rPr lang="en-US" sz="2300" b="1" dirty="0">
                <a:latin typeface="Century Schoolbook" panose="02040604050505020304" pitchFamily="18" charset="0"/>
              </a:rPr>
              <a:t>committees </a:t>
            </a:r>
            <a:endParaRPr lang="en-US" sz="2300" b="1" dirty="0" smtClean="0">
              <a:latin typeface="Century Schoolbook" panose="02040604050505020304" pitchFamily="18" charset="0"/>
            </a:endParaRPr>
          </a:p>
          <a:p>
            <a:r>
              <a:rPr lang="en-US" sz="23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Meet with your option group, use your notes to create your 3- 5 minute presentation </a:t>
            </a:r>
          </a:p>
          <a:p>
            <a:r>
              <a:rPr lang="en-US" sz="23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Senators review and share your questions and decide which questions you will ask to each option &amp; which senator will be the </a:t>
            </a:r>
            <a:r>
              <a:rPr lang="en-US" sz="2300" b="1" dirty="0">
                <a:solidFill>
                  <a:srgbClr val="FF0000"/>
                </a:solidFill>
                <a:latin typeface="Century Schoolbook" panose="02040604050505020304" pitchFamily="18" charset="0"/>
              </a:rPr>
              <a:t>lead </a:t>
            </a:r>
            <a:endParaRPr lang="en-US" sz="2300" b="1" dirty="0" smtClean="0">
              <a:solidFill>
                <a:srgbClr val="FF0000"/>
              </a:solidFill>
              <a:latin typeface="Century Schoolbook" panose="02040604050505020304" pitchFamily="18" charset="0"/>
            </a:endParaRPr>
          </a:p>
          <a:p>
            <a:r>
              <a:rPr lang="en-US" sz="23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As we run through the simulation make sure you are filling out the </a:t>
            </a:r>
            <a:r>
              <a:rPr lang="en-US" sz="2300" b="1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G</a:t>
            </a:r>
            <a:r>
              <a:rPr lang="en-US" sz="2300" b="1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raphic Organizer </a:t>
            </a:r>
            <a:r>
              <a:rPr lang="en-US" sz="23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or </a:t>
            </a:r>
            <a:r>
              <a:rPr lang="en-US" sz="2300" b="1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Evaluation Form </a:t>
            </a:r>
            <a:endParaRPr lang="en-US" sz="2300" b="1" i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3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Focusing Your Thoughts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Schoolbook" panose="02040604050505020304" pitchFamily="18" charset="0"/>
              </a:rPr>
              <a:t>Use the </a:t>
            </a:r>
            <a:r>
              <a:rPr lang="en-US" sz="2800" b="1" i="1" dirty="0" smtClean="0">
                <a:latin typeface="Century Schoolbook" panose="02040604050505020304" pitchFamily="18" charset="0"/>
              </a:rPr>
              <a:t>Focusing Your Thoughts</a:t>
            </a:r>
            <a:r>
              <a:rPr lang="en-US" sz="2800" b="1" dirty="0" smtClean="0">
                <a:latin typeface="Century Schoolbook" panose="02040604050505020304" pitchFamily="18" charset="0"/>
              </a:rPr>
              <a:t> sheet to synthesis the simulation &amp; to create your own understanding of what the U.S. role in the Middle East should be.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On the back answer the questions to create your own 5</a:t>
            </a:r>
            <a:r>
              <a:rPr lang="en-US" sz="2800" b="1" baseline="30000" dirty="0" smtClean="0">
                <a:latin typeface="Century Schoolbook" panose="02040604050505020304" pitchFamily="18" charset="0"/>
              </a:rPr>
              <a:t>th</a:t>
            </a:r>
            <a:r>
              <a:rPr lang="en-US" sz="2800" b="1" dirty="0" smtClean="0">
                <a:latin typeface="Century Schoolbook" panose="02040604050505020304" pitchFamily="18" charset="0"/>
              </a:rPr>
              <a:t> option.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Reflecting on the process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Questions???????</a:t>
            </a: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0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Choices Website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Schoolbook" panose="02040604050505020304" pitchFamily="18" charset="0"/>
              </a:rPr>
              <a:t>Apply for the 2017 Choices Institute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</a:rPr>
              <a:t>Tons of resources on </a:t>
            </a:r>
            <a:r>
              <a:rPr lang="en-US" sz="2800" b="1" dirty="0" smtClean="0">
                <a:latin typeface="Century Schoolbook" panose="02040604050505020304" pitchFamily="18" charset="0"/>
                <a:hlinkClick r:id="rId3"/>
              </a:rPr>
              <a:t>www.choices.edu</a:t>
            </a:r>
            <a:endParaRPr lang="en-US" sz="2800" b="1" dirty="0" smtClean="0">
              <a:latin typeface="Century Schoolbook" panose="02040604050505020304" pitchFamily="18" charset="0"/>
            </a:endParaRPr>
          </a:p>
          <a:p>
            <a:pPr lvl="1"/>
            <a:r>
              <a:rPr lang="en-US" sz="2800" b="1" dirty="0" smtClean="0">
                <a:latin typeface="Century Schoolbook" panose="02040604050505020304" pitchFamily="18" charset="0"/>
              </a:rPr>
              <a:t>Current Events Lessons</a:t>
            </a:r>
          </a:p>
          <a:p>
            <a:pPr lvl="1"/>
            <a:r>
              <a:rPr lang="en-US" sz="2800" b="1" dirty="0" smtClean="0">
                <a:latin typeface="Century Schoolbook" panose="02040604050505020304" pitchFamily="18" charset="0"/>
              </a:rPr>
              <a:t>Video Clips</a:t>
            </a:r>
          </a:p>
          <a:p>
            <a:pPr lvl="2"/>
            <a:r>
              <a:rPr lang="en-US" sz="2400" b="1" dirty="0">
                <a:latin typeface="Century Schoolbook" panose="02040604050505020304" pitchFamily="18" charset="0"/>
                <a:hlinkClick r:id="rId4"/>
              </a:rPr>
              <a:t>http://</a:t>
            </a:r>
            <a:r>
              <a:rPr lang="en-US" sz="2400" b="1" dirty="0" smtClean="0">
                <a:latin typeface="Century Schoolbook" panose="02040604050505020304" pitchFamily="18" charset="0"/>
                <a:hlinkClick r:id="rId4"/>
              </a:rPr>
              <a:t>www.choices.edu/resources/scholars_middle_east_lesson.php#graffiti</a:t>
            </a:r>
            <a:r>
              <a:rPr lang="en-US" sz="2400" b="1" dirty="0" smtClean="0">
                <a:latin typeface="Century Schoolbook" panose="02040604050505020304" pitchFamily="18" charset="0"/>
              </a:rPr>
              <a:t> </a:t>
            </a:r>
          </a:p>
          <a:p>
            <a:pPr lvl="1"/>
            <a:r>
              <a:rPr lang="en-US" sz="2800" b="1" dirty="0" smtClean="0">
                <a:latin typeface="Century Schoolbook" panose="02040604050505020304" pitchFamily="18" charset="0"/>
              </a:rPr>
              <a:t>Scholars</a:t>
            </a:r>
          </a:p>
          <a:p>
            <a:pPr lvl="1"/>
            <a:r>
              <a:rPr lang="en-US" sz="2800" b="1" dirty="0" smtClean="0">
                <a:latin typeface="Century Schoolbook" panose="02040604050505020304" pitchFamily="18" charset="0"/>
              </a:rPr>
              <a:t>Curriculum</a:t>
            </a:r>
            <a:endParaRPr lang="en-US" sz="28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6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Contact Info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Schoolbook" panose="02040604050505020304" pitchFamily="18" charset="0"/>
              </a:rPr>
              <a:t>Mario Fitzpatrick</a:t>
            </a:r>
          </a:p>
          <a:p>
            <a:r>
              <a:rPr lang="en-US" sz="2800" b="1" dirty="0" smtClean="0">
                <a:latin typeface="Century Schoolbook" panose="02040604050505020304" pitchFamily="18" charset="0"/>
                <a:hlinkClick r:id="rId2"/>
              </a:rPr>
              <a:t>mfitzpatrick@washoeschools.net</a:t>
            </a:r>
            <a:endParaRPr lang="en-US" sz="28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3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430</Words>
  <Application>Microsoft Macintosh PowerPoint</Application>
  <PresentationFormat>On-screen Show (4:3)</PresentationFormat>
  <Paragraphs>54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Choices Program</vt:lpstr>
      <vt:lpstr>Values Activity</vt:lpstr>
      <vt:lpstr>Who is Choices?</vt:lpstr>
      <vt:lpstr>Choices Core Beliefs</vt:lpstr>
      <vt:lpstr>Why Use Choices</vt:lpstr>
      <vt:lpstr>Options Role Play- Middle East</vt:lpstr>
      <vt:lpstr>Focusing Your Thoughts</vt:lpstr>
      <vt:lpstr>Choices Website</vt:lpstr>
      <vt:lpstr>Contact Info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Choices Program</dc:title>
  <dc:creator>Mario</dc:creator>
  <cp:lastModifiedBy>shaw</cp:lastModifiedBy>
  <cp:revision>22</cp:revision>
  <dcterms:created xsi:type="dcterms:W3CDTF">2015-09-25T03:19:20Z</dcterms:created>
  <dcterms:modified xsi:type="dcterms:W3CDTF">2016-03-03T05:26:41Z</dcterms:modified>
</cp:coreProperties>
</file>