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300" r:id="rId5"/>
    <p:sldId id="268" r:id="rId6"/>
    <p:sldId id="290" r:id="rId7"/>
    <p:sldId id="291" r:id="rId8"/>
    <p:sldId id="292" r:id="rId9"/>
    <p:sldId id="293" r:id="rId10"/>
    <p:sldId id="294" r:id="rId11"/>
    <p:sldId id="295" r:id="rId12"/>
    <p:sldId id="296" r:id="rId13"/>
    <p:sldId id="297" r:id="rId14"/>
    <p:sldId id="298" r:id="rId15"/>
    <p:sldId id="299" r:id="rId16"/>
    <p:sldId id="269" r:id="rId17"/>
    <p:sldId id="270" r:id="rId18"/>
    <p:sldId id="271" r:id="rId19"/>
    <p:sldId id="272" r:id="rId20"/>
    <p:sldId id="273" r:id="rId21"/>
    <p:sldId id="274" r:id="rId22"/>
    <p:sldId id="276" r:id="rId23"/>
    <p:sldId id="277" r:id="rId24"/>
    <p:sldId id="278" r:id="rId25"/>
    <p:sldId id="279" r:id="rId26"/>
    <p:sldId id="280" r:id="rId27"/>
    <p:sldId id="289"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D03"/>
    <a:srgbClr val="333333"/>
    <a:srgbClr val="F7E13B"/>
    <a:srgbClr val="FFFF00"/>
    <a:srgbClr val="808080"/>
    <a:srgbClr val="FFFFFF"/>
    <a:srgbClr val="4D4D4D"/>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90" autoAdjust="0"/>
    <p:restoredTop sz="94660"/>
  </p:normalViewPr>
  <p:slideViewPr>
    <p:cSldViewPr>
      <p:cViewPr varScale="1">
        <p:scale>
          <a:sx n="92" d="100"/>
          <a:sy n="92" d="100"/>
        </p:scale>
        <p:origin x="38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60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5E28E0E-C23B-4007-AECC-370A22B2B90A}" type="slidenum">
              <a:rPr lang="en-US"/>
              <a:pPr>
                <a:defRPr/>
              </a:pPr>
              <a:t>‹#›</a:t>
            </a:fld>
            <a:endParaRPr lang="en-US"/>
          </a:p>
        </p:txBody>
      </p:sp>
    </p:spTree>
    <p:extLst>
      <p:ext uri="{BB962C8B-B14F-4D97-AF65-F5344CB8AC3E}">
        <p14:creationId xmlns:p14="http://schemas.microsoft.com/office/powerpoint/2010/main" val="1125362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093C5ABC-EE61-4D44-BD30-4644AD0784CD}" type="datetimeFigureOut">
              <a:rPr lang="en-US"/>
              <a:pPr/>
              <a:t>3/18/2014</a:t>
            </a:fld>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F7BD870-66A5-42D5-974F-7F31DDBBCC04}" type="slidenum">
              <a:rPr lang="en-US"/>
              <a:pPr/>
              <a:t>‹#›</a:t>
            </a:fld>
            <a:endParaRPr lang="en-US"/>
          </a:p>
        </p:txBody>
      </p:sp>
    </p:spTree>
    <p:extLst>
      <p:ext uri="{BB962C8B-B14F-4D97-AF65-F5344CB8AC3E}">
        <p14:creationId xmlns:p14="http://schemas.microsoft.com/office/powerpoint/2010/main" val="82016541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lcordell@lwsd.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gmcdonald@lwsd.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t>Please check the Jamboree DVD for the Original Urbanization Game.  This is a PPt version by Lesley Cordell and Gregg McDonald </a:t>
            </a:r>
          </a:p>
          <a:p>
            <a:r>
              <a:rPr lang="en-US"/>
              <a:t>Redmond High School/</a:t>
            </a:r>
            <a:r>
              <a:rPr lang="en-US">
                <a:hlinkClick r:id="rId3" tooltip="mailto:lcordell@lwsd.org"/>
              </a:rPr>
              <a:t>lcordell@lwsd.org</a:t>
            </a:r>
            <a:r>
              <a:rPr lang="en-US"/>
              <a:t>/</a:t>
            </a:r>
            <a:r>
              <a:rPr lang="en-US">
                <a:hlinkClick r:id="rId4" tooltip="mailto:gmcdonald@lwsd.org"/>
              </a:rPr>
              <a:t>gmcdonald@lwsd.org</a:t>
            </a:r>
            <a:r>
              <a:rPr lang="en-US"/>
              <a:t>/  The image key is the second half of the Power Point and .jpeg submission. </a:t>
            </a:r>
          </a:p>
          <a:p>
            <a:r>
              <a:rPr lang="en-US"/>
              <a:t>Note that it is in Vista format. It can be converted, but of course with backwards conversion it will lose some of its animations, etc.</a:t>
            </a:r>
          </a:p>
        </p:txBody>
      </p:sp>
    </p:spTree>
    <p:extLst>
      <p:ext uri="{BB962C8B-B14F-4D97-AF65-F5344CB8AC3E}">
        <p14:creationId xmlns:p14="http://schemas.microsoft.com/office/powerpoint/2010/main" val="4171575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D1C2B8-AF94-4792-ADE5-3B1DDF63995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CCD777-651D-4B3F-8110-420B6F83869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143DC2-3AE2-4C2E-BA8B-C4D1C6EAD2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906963"/>
          </a:xfrm>
        </p:spPr>
        <p:txBody>
          <a:bodyPr/>
          <a:lstStyle>
            <a:lvl1pPr>
              <a:defRPr sz="2200"/>
            </a:lvl1pPr>
            <a:lvl2pPr>
              <a:defRPr sz="20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07265-BAC6-42BD-B830-D245F7EAAA5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E7DD57-137A-42C6-A76D-D7BCAC58856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E6AE25-97E3-4F9E-A15E-50FA931458A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E8ADA5-CB6E-42E2-A428-90E04534E8F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0C32DF-AA74-4C49-98AB-9D91005609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A30B88-5E79-4A87-8179-1B99CC2C40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1DC357-55A8-4E20-BB19-8C39A1288F3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BEB3E9-29ED-4E17-A751-5953AD8116C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E4BE8BB-B5D8-4CB6-AB71-B6E2A2F4E9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alpha val="41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838200"/>
            <a:ext cx="7772400" cy="1470025"/>
          </a:xfrm>
        </p:spPr>
        <p:txBody>
          <a:bodyPr/>
          <a:lstStyle/>
          <a:p>
            <a:pPr eaLnBrk="1" hangingPunct="1"/>
            <a:r>
              <a:rPr lang="en-US" dirty="0" smtClean="0">
                <a:solidFill>
                  <a:schemeClr val="tx1"/>
                </a:solidFill>
              </a:rPr>
              <a:t>The Urbanization Game</a:t>
            </a:r>
          </a:p>
        </p:txBody>
      </p:sp>
      <p:sp>
        <p:nvSpPr>
          <p:cNvPr id="14338" name="Subtitle 2"/>
          <p:cNvSpPr>
            <a:spLocks noGrp="1"/>
          </p:cNvSpPr>
          <p:nvPr>
            <p:ph type="subTitle" idx="1"/>
          </p:nvPr>
        </p:nvSpPr>
        <p:spPr/>
        <p:txBody>
          <a:bodyPr/>
          <a:lstStyle/>
          <a:p>
            <a:pPr eaLnBrk="1" hangingPunct="1"/>
            <a:r>
              <a:rPr lang="en-US" dirty="0" smtClean="0"/>
              <a:t>Modern Period 1750-1900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28000"/>
            <a:lum/>
          </a:blip>
          <a:srcRect/>
          <a:stretch>
            <a:fillRect/>
          </a:stretch>
        </a:blipFill>
        <a:effectLst/>
      </p:bgPr>
    </p:bg>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b="1" dirty="0" smtClean="0">
                <a:solidFill>
                  <a:schemeClr val="tx1"/>
                </a:solidFill>
              </a:rPr>
              <a:t>Round 7 – 1780 (1 minute)</a:t>
            </a:r>
          </a:p>
        </p:txBody>
      </p:sp>
      <p:sp>
        <p:nvSpPr>
          <p:cNvPr id="23555" name="Content Placeholder 2"/>
          <p:cNvSpPr>
            <a:spLocks noGrp="1"/>
          </p:cNvSpPr>
          <p:nvPr>
            <p:ph idx="1"/>
          </p:nvPr>
        </p:nvSpPr>
        <p:spPr/>
        <p:txBody>
          <a:bodyPr/>
          <a:lstStyle/>
          <a:p>
            <a:pPr eaLnBrk="1" hangingPunct="1"/>
            <a:r>
              <a:rPr lang="en-US" b="1" dirty="0" smtClean="0"/>
              <a:t>Unemployed workers from surrounding areas flood into your community looking for work.  Although wages are very low, they look attractive to starving families.  </a:t>
            </a:r>
          </a:p>
          <a:p>
            <a:pPr eaLnBrk="1" hangingPunct="1"/>
            <a:r>
              <a:rPr lang="en-US" b="1" dirty="0" smtClean="0"/>
              <a:t>Housing is in great demand and for the first time a new kind of housing is constructed called tenements.  Here dozens of families reside under one roof.  </a:t>
            </a:r>
          </a:p>
          <a:p>
            <a:pPr eaLnBrk="1" hangingPunct="1"/>
            <a:r>
              <a:rPr lang="en-US" b="1" dirty="0" smtClean="0">
                <a:solidFill>
                  <a:srgbClr val="FF0000"/>
                </a:solidFill>
              </a:rPr>
              <a:t>Add 5 Tenements.</a:t>
            </a:r>
          </a:p>
        </p:txBody>
      </p:sp>
      <p:sp>
        <p:nvSpPr>
          <p:cNvPr id="23556" name="TextBox 3"/>
          <p:cNvSpPr txBox="1">
            <a:spLocks noChangeArrowheads="1"/>
          </p:cNvSpPr>
          <p:nvPr/>
        </p:nvSpPr>
        <p:spPr bwMode="auto">
          <a:xfrm>
            <a:off x="6400800" y="6553200"/>
            <a:ext cx="2540000" cy="215900"/>
          </a:xfrm>
          <a:prstGeom prst="rect">
            <a:avLst/>
          </a:prstGeom>
          <a:noFill/>
          <a:ln w="9525">
            <a:noFill/>
            <a:miter lim="800000"/>
            <a:headEnd/>
            <a:tailEnd/>
          </a:ln>
        </p:spPr>
        <p:txBody>
          <a:bodyPr wrap="none">
            <a:spAutoFit/>
          </a:bodyPr>
          <a:lstStyle/>
          <a:p>
            <a:r>
              <a:rPr lang="en-US" sz="800">
                <a:latin typeface="Arabic Typesetting"/>
                <a:ea typeface="Arabic Typesetting"/>
                <a:cs typeface="Arabic Typesetting"/>
              </a:rPr>
              <a:t>http://www.assumption.edu/users/McClymer/bedfordprototype/toc/default2.htm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49000"/>
            <a:lum/>
          </a:blip>
          <a:srcRect/>
          <a:stretch>
            <a:fillRect/>
          </a:stretch>
        </a:blipFill>
        <a:effectLst/>
      </p:bgPr>
    </p:bg>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solidFill>
                  <a:schemeClr val="tx1"/>
                </a:solidFill>
              </a:rPr>
              <a:t>Round 8 - 1781 (1.5 minutes)</a:t>
            </a:r>
          </a:p>
        </p:txBody>
      </p:sp>
      <p:sp>
        <p:nvSpPr>
          <p:cNvPr id="24579" name="Content Placeholder 2"/>
          <p:cNvSpPr>
            <a:spLocks noGrp="1"/>
          </p:cNvSpPr>
          <p:nvPr>
            <p:ph idx="1"/>
          </p:nvPr>
        </p:nvSpPr>
        <p:spPr/>
        <p:txBody>
          <a:bodyPr/>
          <a:lstStyle/>
          <a:p>
            <a:pPr eaLnBrk="1" hangingPunct="1"/>
            <a:r>
              <a:rPr lang="en-US" b="1" dirty="0" smtClean="0"/>
              <a:t>More workers need to live, eat, shop, drink, worship.  We need the social support services to go along with the demand.  </a:t>
            </a:r>
          </a:p>
          <a:p>
            <a:pPr eaLnBrk="1" hangingPunct="1"/>
            <a:r>
              <a:rPr lang="en-US" b="1" dirty="0" smtClean="0">
                <a:solidFill>
                  <a:srgbClr val="FF0000"/>
                </a:solidFill>
              </a:rPr>
              <a:t>Add 1 store, 1 pub, 1 church, &amp; 1 school for those families wealthy enough to send their children (boys) to school.  </a:t>
            </a:r>
          </a:p>
          <a:p>
            <a:pPr eaLnBrk="1" hangingPunct="1"/>
            <a:r>
              <a:rPr lang="en-US" b="1" dirty="0" smtClean="0">
                <a:solidFill>
                  <a:srgbClr val="FF0000"/>
                </a:solidFill>
              </a:rPr>
              <a:t>Since workers in the factories work 6 days a week, the only day of rest is Sunday.  People flock to your churches, so make them convenient for their tired feet. </a:t>
            </a:r>
          </a:p>
        </p:txBody>
      </p:sp>
      <p:sp>
        <p:nvSpPr>
          <p:cNvPr id="24580" name="TextBox 3"/>
          <p:cNvSpPr txBox="1">
            <a:spLocks noChangeArrowheads="1"/>
          </p:cNvSpPr>
          <p:nvPr/>
        </p:nvSpPr>
        <p:spPr bwMode="auto">
          <a:xfrm>
            <a:off x="152400" y="6248400"/>
            <a:ext cx="2559050" cy="215900"/>
          </a:xfrm>
          <a:prstGeom prst="rect">
            <a:avLst/>
          </a:prstGeom>
          <a:noFill/>
          <a:ln w="9525">
            <a:noFill/>
            <a:miter lim="800000"/>
            <a:headEnd/>
            <a:tailEnd/>
          </a:ln>
        </p:spPr>
        <p:txBody>
          <a:bodyPr wrap="none">
            <a:spAutoFit/>
          </a:bodyPr>
          <a:lstStyle/>
          <a:p>
            <a:r>
              <a:rPr lang="en-US" sz="800"/>
              <a:t>http://www.manchesteronline.co.uk/ewm/ic11/64.jpg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24579">
                                            <p:txEl>
                                              <p:pRg st="2" end="2"/>
                                            </p:txEl>
                                          </p:spTgt>
                                        </p:tgtEl>
                                        <p:attrNameLst>
                                          <p:attrName>style.visibility</p:attrName>
                                        </p:attrNameLst>
                                      </p:cBhvr>
                                      <p:to>
                                        <p:strVal val="visible"/>
                                      </p:to>
                                    </p:set>
                                    <p:anim calcmode="lin" valueType="num">
                                      <p:cBhvr additive="base">
                                        <p:cTn id="18"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dirty="0" smtClean="0">
                <a:solidFill>
                  <a:schemeClr val="tx1"/>
                </a:solidFill>
              </a:rPr>
              <a:t>Round 9 – 1782 (1.5 minutes)</a:t>
            </a:r>
          </a:p>
        </p:txBody>
      </p:sp>
      <p:sp>
        <p:nvSpPr>
          <p:cNvPr id="25603" name="Content Placeholder 2"/>
          <p:cNvSpPr>
            <a:spLocks noGrp="1"/>
          </p:cNvSpPr>
          <p:nvPr>
            <p:ph idx="1"/>
          </p:nvPr>
        </p:nvSpPr>
        <p:spPr/>
        <p:txBody>
          <a:bodyPr/>
          <a:lstStyle/>
          <a:p>
            <a:pPr eaLnBrk="1" hangingPunct="1"/>
            <a:r>
              <a:rPr lang="en-US" b="1" dirty="0" smtClean="0"/>
              <a:t>Workers work long, hard hours in the factories.  The average work day begins at 6:00 a.m. and ends at 9:00 p.m.  There is only a 30 minute break for lunch.  </a:t>
            </a:r>
          </a:p>
          <a:p>
            <a:pPr eaLnBrk="1" hangingPunct="1"/>
            <a:r>
              <a:rPr lang="en-US" b="1" dirty="0" smtClean="0"/>
              <a:t>After work, exhausted, “stressed out” workers stop at their local pub for some relaxation.  Alcohol begins to be consumed throughout England in record amounts, especially with the wider availability of “spirits” – aka hard liquor.   </a:t>
            </a:r>
          </a:p>
          <a:p>
            <a:pPr eaLnBrk="1" hangingPunct="1"/>
            <a:r>
              <a:rPr lang="en-US" b="1" dirty="0" smtClean="0">
                <a:solidFill>
                  <a:srgbClr val="FF0000"/>
                </a:solidFill>
              </a:rPr>
              <a:t>Add 5 more pubs.  </a:t>
            </a:r>
          </a:p>
          <a:p>
            <a:pPr eaLnBrk="1" hangingPunct="1"/>
            <a:r>
              <a:rPr lang="en-US" b="1" dirty="0" smtClean="0">
                <a:solidFill>
                  <a:srgbClr val="FF0000"/>
                </a:solidFill>
              </a:rPr>
              <a:t>Destroy 5 houses (total 40), add 4 tenements.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25603">
                                            <p:txEl>
                                              <p:pRg st="3" end="3"/>
                                            </p:txEl>
                                          </p:spTgt>
                                        </p:tgtEl>
                                        <p:attrNameLst>
                                          <p:attrName>style.visibility</p:attrName>
                                        </p:attrNameLst>
                                      </p:cBhvr>
                                      <p:to>
                                        <p:strVal val="visible"/>
                                      </p:to>
                                    </p:set>
                                    <p:anim calcmode="lin" valueType="num">
                                      <p:cBhvr additive="base">
                                        <p:cTn id="24"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l="-5000" r="-5000"/>
          </a:stretch>
        </a:blipFill>
        <a:effectLst/>
      </p:bgPr>
    </p:bg>
    <p:spTree>
      <p:nvGrpSpPr>
        <p:cNvPr id="1" name=""/>
        <p:cNvGrpSpPr/>
        <p:nvPr/>
      </p:nvGrpSpPr>
      <p:grpSpPr>
        <a:xfrm>
          <a:off x="0" y="0"/>
          <a:ext cx="0" cy="0"/>
          <a:chOff x="0" y="0"/>
          <a:chExt cx="0" cy="0"/>
        </a:xfrm>
      </p:grpSpPr>
      <p:sp>
        <p:nvSpPr>
          <p:cNvPr id="26626" name="Title 6"/>
          <p:cNvSpPr>
            <a:spLocks noGrp="1"/>
          </p:cNvSpPr>
          <p:nvPr>
            <p:ph type="title"/>
          </p:nvPr>
        </p:nvSpPr>
        <p:spPr>
          <a:xfrm>
            <a:off x="457200" y="274638"/>
            <a:ext cx="8229600" cy="639762"/>
          </a:xfrm>
        </p:spPr>
        <p:txBody>
          <a:bodyPr/>
          <a:lstStyle/>
          <a:p>
            <a:pPr eaLnBrk="1" hangingPunct="1">
              <a:lnSpc>
                <a:spcPct val="80000"/>
              </a:lnSpc>
            </a:pPr>
            <a:r>
              <a:rPr lang="en-US" dirty="0" smtClean="0"/>
              <a:t>Round 10 - 1783 (1.5 minutes)</a:t>
            </a:r>
          </a:p>
        </p:txBody>
      </p:sp>
      <p:sp>
        <p:nvSpPr>
          <p:cNvPr id="26627" name="Rectangle 3"/>
          <p:cNvSpPr>
            <a:spLocks noGrp="1" noChangeArrowheads="1"/>
          </p:cNvSpPr>
          <p:nvPr>
            <p:ph idx="1"/>
          </p:nvPr>
        </p:nvSpPr>
        <p:spPr/>
        <p:txBody>
          <a:bodyPr/>
          <a:lstStyle/>
          <a:p>
            <a:pPr eaLnBrk="1" hangingPunct="1">
              <a:lnSpc>
                <a:spcPct val="80000"/>
              </a:lnSpc>
            </a:pPr>
            <a:r>
              <a:rPr lang="en-US" sz="2000" dirty="0" smtClean="0"/>
              <a:t>Workers barely eke out a marginal existence.  There is never enough money to save and some workers go into debt.  Few, if any, could afford to send their children to school.  </a:t>
            </a:r>
          </a:p>
          <a:p>
            <a:pPr eaLnBrk="1" hangingPunct="1">
              <a:lnSpc>
                <a:spcPct val="80000"/>
              </a:lnSpc>
            </a:pPr>
            <a:r>
              <a:rPr lang="en-US" sz="2000" dirty="0" smtClean="0"/>
              <a:t>Still, there are a few families whose lifestyle is quite comfortable, even luxurious.  Who are they?  They are the large landowning farmers and factory owners.    Handsome manor houses are built and some are lavishly furnished with art.  These new rich (nouveau riche) are not part of the aristocratic class of England but they now can enjoy some of the refinements of the aristocratic rich such as food, servants, furniture, education, fine clothing, carriages, etc….</a:t>
            </a:r>
          </a:p>
          <a:p>
            <a:pPr eaLnBrk="1" hangingPunct="1">
              <a:lnSpc>
                <a:spcPct val="80000"/>
              </a:lnSpc>
            </a:pPr>
            <a:r>
              <a:rPr lang="en-US" sz="2000" b="1" dirty="0" smtClean="0">
                <a:solidFill>
                  <a:srgbClr val="FF0000"/>
                </a:solidFill>
              </a:rPr>
              <a:t>Add 2 special homes</a:t>
            </a:r>
            <a:r>
              <a:rPr lang="en-US" sz="2000" dirty="0" smtClean="0">
                <a:solidFill>
                  <a:srgbClr val="FF0000"/>
                </a:solidFill>
              </a:rPr>
              <a:t>.</a:t>
            </a:r>
          </a:p>
          <a:p>
            <a:pPr eaLnBrk="1" hangingPunct="1">
              <a:lnSpc>
                <a:spcPct val="80000"/>
              </a:lnSpc>
            </a:pPr>
            <a:r>
              <a:rPr lang="en-US" sz="2000" b="1" dirty="0" smtClean="0">
                <a:solidFill>
                  <a:srgbClr val="FF0000"/>
                </a:solidFill>
              </a:rPr>
              <a:t>Add 1 factory, add 15 houses for management personages </a:t>
            </a:r>
            <a:r>
              <a:rPr lang="en-US" sz="2000" dirty="0" smtClean="0">
                <a:solidFill>
                  <a:srgbClr val="FF0000"/>
                </a:solidFill>
              </a:rPr>
              <a:t>(total 55) (Note: from this point on trees may be removed if you need space).</a:t>
            </a:r>
          </a:p>
        </p:txBody>
      </p:sp>
      <p:sp>
        <p:nvSpPr>
          <p:cNvPr id="26628" name="TextBox 8"/>
          <p:cNvSpPr txBox="1">
            <a:spLocks noChangeArrowheads="1"/>
          </p:cNvSpPr>
          <p:nvPr/>
        </p:nvSpPr>
        <p:spPr bwMode="auto">
          <a:xfrm>
            <a:off x="762000" y="6705600"/>
            <a:ext cx="3181350" cy="215900"/>
          </a:xfrm>
          <a:prstGeom prst="rect">
            <a:avLst/>
          </a:prstGeom>
          <a:noFill/>
          <a:ln w="9525">
            <a:noFill/>
            <a:miter lim="800000"/>
            <a:headEnd/>
            <a:tailEnd/>
          </a:ln>
        </p:spPr>
        <p:txBody>
          <a:bodyPr wrap="none">
            <a:spAutoFit/>
          </a:bodyPr>
          <a:lstStyle/>
          <a:p>
            <a:r>
              <a:rPr lang="en-US" sz="800"/>
              <a:t>http://www.localhistory.scit.wlv.ac.uk/articles/bushbury/ahc38x.jpg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26627">
                                            <p:txEl>
                                              <p:pRg st="3" end="3"/>
                                            </p:txEl>
                                          </p:spTgt>
                                        </p:tgtEl>
                                        <p:attrNameLst>
                                          <p:attrName>style.visibility</p:attrName>
                                        </p:attrNameLst>
                                      </p:cBhvr>
                                      <p:to>
                                        <p:strVal val="visible"/>
                                      </p:to>
                                    </p:set>
                                    <p:anim calcmode="lin" valueType="num">
                                      <p:cBhvr additive="base">
                                        <p:cTn id="24"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6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28000" r="-28000"/>
          </a:stretch>
        </a:blipFill>
        <a:effectLst/>
      </p:bgPr>
    </p:bg>
    <p:spTree>
      <p:nvGrpSpPr>
        <p:cNvPr id="1" name=""/>
        <p:cNvGrpSpPr/>
        <p:nvPr/>
      </p:nvGrpSpPr>
      <p:grpSpPr>
        <a:xfrm>
          <a:off x="0" y="0"/>
          <a:ext cx="0" cy="0"/>
          <a:chOff x="0" y="0"/>
          <a:chExt cx="0" cy="0"/>
        </a:xfrm>
      </p:grpSpPr>
      <p:sp>
        <p:nvSpPr>
          <p:cNvPr id="27650" name="Title 4"/>
          <p:cNvSpPr>
            <a:spLocks noGrp="1"/>
          </p:cNvSpPr>
          <p:nvPr>
            <p:ph type="title"/>
          </p:nvPr>
        </p:nvSpPr>
        <p:spPr>
          <a:xfrm>
            <a:off x="457200" y="274638"/>
            <a:ext cx="8229600" cy="639762"/>
          </a:xfrm>
        </p:spPr>
        <p:txBody>
          <a:bodyPr/>
          <a:lstStyle/>
          <a:p>
            <a:pPr eaLnBrk="1" hangingPunct="1"/>
            <a:r>
              <a:rPr lang="en-US" dirty="0" smtClean="0"/>
              <a:t>Round 11 - 1785 (1.5 minutes)</a:t>
            </a:r>
          </a:p>
        </p:txBody>
      </p:sp>
      <p:sp>
        <p:nvSpPr>
          <p:cNvPr id="27651" name="Rectangle 3"/>
          <p:cNvSpPr>
            <a:spLocks noGrp="1" noChangeArrowheads="1"/>
          </p:cNvSpPr>
          <p:nvPr>
            <p:ph idx="1"/>
          </p:nvPr>
        </p:nvSpPr>
        <p:spPr>
          <a:xfrm>
            <a:off x="381000" y="1143000"/>
            <a:ext cx="6477000" cy="4983163"/>
          </a:xfrm>
        </p:spPr>
        <p:txBody>
          <a:bodyPr/>
          <a:lstStyle/>
          <a:p>
            <a:pPr eaLnBrk="1" hangingPunct="1">
              <a:lnSpc>
                <a:spcPct val="80000"/>
              </a:lnSpc>
            </a:pPr>
            <a:r>
              <a:rPr lang="en-US" dirty="0" smtClean="0"/>
              <a:t>A man named James Watt perfects a new machine called the steam engine.  The steam engine replaces the water frame.  </a:t>
            </a:r>
          </a:p>
          <a:p>
            <a:pPr eaLnBrk="1" hangingPunct="1">
              <a:lnSpc>
                <a:spcPct val="80000"/>
              </a:lnSpc>
            </a:pPr>
            <a:r>
              <a:rPr lang="en-US" dirty="0" smtClean="0"/>
              <a:t>First, it is far more efficient.  Second, it allows factories to be built away from the river.  This source of power is more mobile.  </a:t>
            </a:r>
          </a:p>
          <a:p>
            <a:pPr eaLnBrk="1" hangingPunct="1">
              <a:lnSpc>
                <a:spcPct val="80000"/>
              </a:lnSpc>
            </a:pPr>
            <a:r>
              <a:rPr lang="en-US" dirty="0" smtClean="0"/>
              <a:t>Capitalists quickly replace their water frames with steam powered weaving and spinning machines.  The main business in England is still textile manufacturing.  </a:t>
            </a:r>
          </a:p>
          <a:p>
            <a:pPr eaLnBrk="1" hangingPunct="1">
              <a:lnSpc>
                <a:spcPct val="80000"/>
              </a:lnSpc>
            </a:pPr>
            <a:r>
              <a:rPr lang="en-US" dirty="0" smtClean="0">
                <a:solidFill>
                  <a:srgbClr val="FF0000"/>
                </a:solidFill>
              </a:rPr>
              <a:t>Add </a:t>
            </a:r>
            <a:r>
              <a:rPr lang="en-US" b="1" dirty="0" smtClean="0">
                <a:solidFill>
                  <a:srgbClr val="FF0000"/>
                </a:solidFill>
              </a:rPr>
              <a:t>10 factories with smoke</a:t>
            </a:r>
            <a:r>
              <a:rPr lang="en-US" dirty="0" smtClean="0">
                <a:solidFill>
                  <a:srgbClr val="FF0000"/>
                </a:solidFill>
              </a:rPr>
              <a:t>.  Add </a:t>
            </a:r>
            <a:r>
              <a:rPr lang="en-US" b="1" dirty="0" smtClean="0">
                <a:solidFill>
                  <a:srgbClr val="FF0000"/>
                </a:solidFill>
              </a:rPr>
              <a:t>smoke</a:t>
            </a:r>
            <a:r>
              <a:rPr lang="en-US" dirty="0" smtClean="0">
                <a:solidFill>
                  <a:srgbClr val="FF0000"/>
                </a:solidFill>
              </a:rPr>
              <a:t> to all other pre-existing factories.  </a:t>
            </a:r>
          </a:p>
          <a:p>
            <a:pPr eaLnBrk="1" hangingPunct="1">
              <a:lnSpc>
                <a:spcPct val="80000"/>
              </a:lnSpc>
            </a:pPr>
            <a:r>
              <a:rPr lang="en-US" dirty="0" smtClean="0">
                <a:solidFill>
                  <a:srgbClr val="FF0000"/>
                </a:solidFill>
              </a:rPr>
              <a:t>Also, add </a:t>
            </a:r>
            <a:r>
              <a:rPr lang="en-US" b="1" dirty="0" smtClean="0">
                <a:solidFill>
                  <a:srgbClr val="FF0000"/>
                </a:solidFill>
              </a:rPr>
              <a:t>1 nicer house </a:t>
            </a:r>
            <a:r>
              <a:rPr lang="en-US" dirty="0" smtClean="0">
                <a:solidFill>
                  <a:srgbClr val="FF0000"/>
                </a:solidFill>
              </a:rPr>
              <a:t>since people continue to get rich.  </a:t>
            </a:r>
          </a:p>
          <a:p>
            <a:pPr eaLnBrk="1" hangingPunct="1">
              <a:lnSpc>
                <a:spcPct val="80000"/>
              </a:lnSpc>
            </a:pPr>
            <a:r>
              <a:rPr lang="en-US" dirty="0" smtClean="0">
                <a:solidFill>
                  <a:srgbClr val="FF0000"/>
                </a:solidFill>
              </a:rPr>
              <a:t>Add </a:t>
            </a:r>
            <a:r>
              <a:rPr lang="en-US" b="1" dirty="0" smtClean="0">
                <a:solidFill>
                  <a:srgbClr val="FF0000"/>
                </a:solidFill>
              </a:rPr>
              <a:t>5 houses (total 60) </a:t>
            </a:r>
            <a:r>
              <a:rPr lang="en-US" dirty="0" smtClean="0">
                <a:solidFill>
                  <a:srgbClr val="FF0000"/>
                </a:solidFill>
              </a:rPr>
              <a:t>and </a:t>
            </a:r>
            <a:r>
              <a:rPr lang="en-US" b="1" dirty="0" smtClean="0">
                <a:solidFill>
                  <a:srgbClr val="FF0000"/>
                </a:solidFill>
              </a:rPr>
              <a:t>1 tenement.</a:t>
            </a:r>
            <a:r>
              <a:rPr lang="en-US" b="1" dirty="0" smtClean="0"/>
              <a:t>  </a:t>
            </a:r>
          </a:p>
        </p:txBody>
      </p:sp>
      <p:pic>
        <p:nvPicPr>
          <p:cNvPr id="27652" name="Picture 5" descr="Watt_J"/>
          <p:cNvPicPr>
            <a:picLocks noChangeAspect="1" noChangeArrowheads="1"/>
          </p:cNvPicPr>
          <p:nvPr/>
        </p:nvPicPr>
        <p:blipFill>
          <a:blip r:embed="rId3" cstate="print"/>
          <a:srcRect/>
          <a:stretch>
            <a:fillRect/>
          </a:stretch>
        </p:blipFill>
        <p:spPr bwMode="auto">
          <a:xfrm>
            <a:off x="6858000" y="3873500"/>
            <a:ext cx="2286000" cy="2984500"/>
          </a:xfrm>
          <a:prstGeom prst="rect">
            <a:avLst/>
          </a:prstGeom>
          <a:noFill/>
          <a:ln w="9525">
            <a:noFill/>
            <a:miter lim="800000"/>
            <a:headEnd/>
            <a:tailEnd/>
          </a:ln>
        </p:spPr>
      </p:pic>
      <p:sp>
        <p:nvSpPr>
          <p:cNvPr id="27653" name="Rectangle 6"/>
          <p:cNvSpPr>
            <a:spLocks noChangeArrowheads="1"/>
          </p:cNvSpPr>
          <p:nvPr/>
        </p:nvSpPr>
        <p:spPr bwMode="auto">
          <a:xfrm>
            <a:off x="7086600" y="6519863"/>
            <a:ext cx="2057400" cy="338137"/>
          </a:xfrm>
          <a:prstGeom prst="rect">
            <a:avLst/>
          </a:prstGeom>
          <a:noFill/>
          <a:ln w="9525">
            <a:noFill/>
            <a:miter lim="800000"/>
            <a:headEnd/>
            <a:tailEnd/>
          </a:ln>
        </p:spPr>
        <p:txBody>
          <a:bodyPr>
            <a:spAutoFit/>
          </a:bodyPr>
          <a:lstStyle/>
          <a:p>
            <a:r>
              <a:rPr lang="en-US" sz="800"/>
              <a:t>http://www.ironorchid.com/clipart/persons/images/Watt_J.jpg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27651">
                                            <p:txEl>
                                              <p:pRg st="4" end="4"/>
                                            </p:txEl>
                                          </p:spTgt>
                                        </p:tgtEl>
                                        <p:attrNameLst>
                                          <p:attrName>style.visibility</p:attrName>
                                        </p:attrNameLst>
                                      </p:cBhvr>
                                      <p:to>
                                        <p:strVal val="visible"/>
                                      </p:to>
                                    </p:set>
                                    <p:anim calcmode="lin" valueType="num">
                                      <p:cBhvr additive="base">
                                        <p:cTn id="30"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nodeType="afterEffect">
                                  <p:stCondLst>
                                    <p:cond delay="0"/>
                                  </p:stCondLst>
                                  <p:childTnLst>
                                    <p:set>
                                      <p:cBhvr>
                                        <p:cTn id="34" dur="1" fill="hold">
                                          <p:stCondLst>
                                            <p:cond delay="0"/>
                                          </p:stCondLst>
                                        </p:cTn>
                                        <p:tgtEl>
                                          <p:spTgt spid="27651">
                                            <p:txEl>
                                              <p:pRg st="5" end="5"/>
                                            </p:txEl>
                                          </p:spTgt>
                                        </p:tgtEl>
                                        <p:attrNameLst>
                                          <p:attrName>style.visibility</p:attrName>
                                        </p:attrNameLst>
                                      </p:cBhvr>
                                      <p:to>
                                        <p:strVal val="visible"/>
                                      </p:to>
                                    </p:set>
                                    <p:anim calcmode="lin" valueType="num">
                                      <p:cBhvr additive="base">
                                        <p:cTn id="35"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47000"/>
            <a:lum/>
          </a:blip>
          <a:srcRect/>
          <a:stretch>
            <a:fillRect/>
          </a:stretch>
        </a:blipFill>
        <a:effectLst/>
      </p:bgPr>
    </p:bg>
    <p:spTree>
      <p:nvGrpSpPr>
        <p:cNvPr id="1" name=""/>
        <p:cNvGrpSpPr/>
        <p:nvPr/>
      </p:nvGrpSpPr>
      <p:grpSpPr>
        <a:xfrm>
          <a:off x="0" y="0"/>
          <a:ext cx="0" cy="0"/>
          <a:chOff x="0" y="0"/>
          <a:chExt cx="0" cy="0"/>
        </a:xfrm>
      </p:grpSpPr>
      <p:sp>
        <p:nvSpPr>
          <p:cNvPr id="28674" name="Title 4"/>
          <p:cNvSpPr>
            <a:spLocks noGrp="1"/>
          </p:cNvSpPr>
          <p:nvPr>
            <p:ph type="title"/>
          </p:nvPr>
        </p:nvSpPr>
        <p:spPr>
          <a:xfrm>
            <a:off x="457200" y="274638"/>
            <a:ext cx="8229600" cy="868362"/>
          </a:xfrm>
        </p:spPr>
        <p:txBody>
          <a:bodyPr/>
          <a:lstStyle/>
          <a:p>
            <a:pPr eaLnBrk="1" hangingPunct="1"/>
            <a:r>
              <a:rPr lang="en-US" sz="3200" b="1" dirty="0" smtClean="0">
                <a:solidFill>
                  <a:schemeClr val="tx1"/>
                </a:solidFill>
              </a:rPr>
              <a:t>Round 12 - 1800 (1 minute)</a:t>
            </a:r>
          </a:p>
        </p:txBody>
      </p:sp>
      <p:sp>
        <p:nvSpPr>
          <p:cNvPr id="28675" name="Rectangle 3"/>
          <p:cNvSpPr>
            <a:spLocks noGrp="1" noChangeArrowheads="1"/>
          </p:cNvSpPr>
          <p:nvPr>
            <p:ph idx="1"/>
          </p:nvPr>
        </p:nvSpPr>
        <p:spPr/>
        <p:txBody>
          <a:bodyPr/>
          <a:lstStyle/>
          <a:p>
            <a:pPr eaLnBrk="1" hangingPunct="1">
              <a:lnSpc>
                <a:spcPct val="90000"/>
              </a:lnSpc>
            </a:pPr>
            <a:r>
              <a:rPr lang="en-US" b="1" dirty="0" smtClean="0"/>
              <a:t>A man named Henry </a:t>
            </a:r>
            <a:r>
              <a:rPr lang="en-US" b="1" dirty="0" err="1" smtClean="0"/>
              <a:t>Cort</a:t>
            </a:r>
            <a:r>
              <a:rPr lang="en-US" b="1" dirty="0" smtClean="0"/>
              <a:t> has just invented the </a:t>
            </a:r>
            <a:r>
              <a:rPr lang="en-US" b="1" dirty="0" err="1" smtClean="0"/>
              <a:t>puddling</a:t>
            </a:r>
            <a:r>
              <a:rPr lang="en-US" b="1" dirty="0" smtClean="0"/>
              <a:t> process.  This process makes it possible for coal, which is, fortunately, in abundant supply in England, to be used as the primary fuel in the new iron industry.  </a:t>
            </a:r>
          </a:p>
          <a:p>
            <a:pPr eaLnBrk="1" hangingPunct="1">
              <a:lnSpc>
                <a:spcPct val="90000"/>
              </a:lnSpc>
            </a:pPr>
            <a:r>
              <a:rPr lang="en-US" b="1" dirty="0" smtClean="0"/>
              <a:t>Consequently, your town is thrust into the “Iron Age”.  Larger factory districts appear which manufacture iron at low prices and that can easily be transported by your canal. </a:t>
            </a:r>
          </a:p>
          <a:p>
            <a:pPr eaLnBrk="1" hangingPunct="1">
              <a:lnSpc>
                <a:spcPct val="90000"/>
              </a:lnSpc>
            </a:pPr>
            <a:r>
              <a:rPr lang="en-US" b="1" dirty="0" smtClean="0">
                <a:solidFill>
                  <a:srgbClr val="FF0000"/>
                </a:solidFill>
              </a:rPr>
              <a:t>Add 1 new coal mine and a new iron bridge to replace the old wooden one.   </a:t>
            </a:r>
          </a:p>
          <a:p>
            <a:pPr eaLnBrk="1" hangingPunct="1">
              <a:lnSpc>
                <a:spcPct val="90000"/>
              </a:lnSpc>
            </a:pPr>
            <a:r>
              <a:rPr lang="en-US" b="1" dirty="0" smtClean="0">
                <a:solidFill>
                  <a:srgbClr val="FF0000"/>
                </a:solidFill>
              </a:rPr>
              <a:t>Add 5 houses (total 65). </a:t>
            </a:r>
            <a:r>
              <a:rPr lang="en-US" dirty="0" smtClean="0">
                <a:solidFill>
                  <a:srgbClr val="FF0000"/>
                </a:solidFill>
              </a:rPr>
              <a:t>  </a:t>
            </a:r>
          </a:p>
        </p:txBody>
      </p:sp>
      <p:sp>
        <p:nvSpPr>
          <p:cNvPr id="28676" name="Rectangle 6"/>
          <p:cNvSpPr>
            <a:spLocks noChangeArrowheads="1"/>
          </p:cNvSpPr>
          <p:nvPr/>
        </p:nvSpPr>
        <p:spPr bwMode="auto">
          <a:xfrm>
            <a:off x="5965825" y="6643688"/>
            <a:ext cx="3178175" cy="214312"/>
          </a:xfrm>
          <a:prstGeom prst="rect">
            <a:avLst/>
          </a:prstGeom>
          <a:noFill/>
          <a:ln w="9525">
            <a:noFill/>
            <a:miter lim="800000"/>
            <a:headEnd/>
            <a:tailEnd/>
          </a:ln>
        </p:spPr>
        <p:txBody>
          <a:bodyPr wrap="none">
            <a:spAutoFit/>
          </a:bodyPr>
          <a:lstStyle/>
          <a:p>
            <a:r>
              <a:rPr lang="en-US" sz="800"/>
              <a:t>http://www.davistownmuseum.org/BioPics/BessemerConverter.jpg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28675">
                                            <p:txEl>
                                              <p:pRg st="3" end="3"/>
                                            </p:txEl>
                                          </p:spTgt>
                                        </p:tgtEl>
                                        <p:attrNameLst>
                                          <p:attrName>style.visibility</p:attrName>
                                        </p:attrNameLst>
                                      </p:cBhvr>
                                      <p:to>
                                        <p:strVal val="visible"/>
                                      </p:to>
                                    </p:set>
                                    <p:anim calcmode="lin" valueType="num">
                                      <p:cBhvr additive="base">
                                        <p:cTn id="24"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pPr eaLnBrk="1" hangingPunct="1"/>
            <a:r>
              <a:rPr lang="en-US" b="1" dirty="0" smtClean="0">
                <a:solidFill>
                  <a:schemeClr val="tx1"/>
                </a:solidFill>
              </a:rPr>
              <a:t>Round 13 - 1815 (1minute)</a:t>
            </a:r>
          </a:p>
        </p:txBody>
      </p:sp>
      <p:sp>
        <p:nvSpPr>
          <p:cNvPr id="29699" name="Rectangle 3"/>
          <p:cNvSpPr>
            <a:spLocks noGrp="1" noChangeArrowheads="1"/>
          </p:cNvSpPr>
          <p:nvPr>
            <p:ph idx="1"/>
          </p:nvPr>
        </p:nvSpPr>
        <p:spPr>
          <a:xfrm>
            <a:off x="457200" y="1066800"/>
            <a:ext cx="8229600" cy="5059363"/>
          </a:xfrm>
        </p:spPr>
        <p:txBody>
          <a:bodyPr/>
          <a:lstStyle/>
          <a:p>
            <a:pPr eaLnBrk="1" hangingPunct="1">
              <a:lnSpc>
                <a:spcPct val="90000"/>
              </a:lnSpc>
            </a:pPr>
            <a:r>
              <a:rPr lang="en-US" b="1" dirty="0" smtClean="0"/>
              <a:t>Coal miners are busy mining coal.  There is a great demand for coal right now:  home-heating, fuel for the steam engines, for the production of iron. </a:t>
            </a:r>
          </a:p>
          <a:p>
            <a:pPr eaLnBrk="1" hangingPunct="1">
              <a:lnSpc>
                <a:spcPct val="90000"/>
              </a:lnSpc>
            </a:pPr>
            <a:r>
              <a:rPr lang="en-US" b="1" dirty="0" smtClean="0"/>
              <a:t>Although in the 1700s coal miners were adults who worked in the winter to supplement their wages, in the 1800s they are typically children between the ages of 8 and 14.  </a:t>
            </a:r>
          </a:p>
          <a:p>
            <a:pPr eaLnBrk="1" hangingPunct="1">
              <a:lnSpc>
                <a:spcPct val="90000"/>
              </a:lnSpc>
            </a:pPr>
            <a:r>
              <a:rPr lang="en-US" b="1" dirty="0" smtClean="0"/>
              <a:t>The work is dangerous and unhealthy.  Children become victims of black lung, explosions, &amp; accidents.  Their growth is stunted as they spend their 14 hour day stooped over.  They are malnourished and unable to exercise or eat properly.  </a:t>
            </a:r>
          </a:p>
          <a:p>
            <a:pPr eaLnBrk="1" hangingPunct="1">
              <a:lnSpc>
                <a:spcPct val="90000"/>
              </a:lnSpc>
            </a:pPr>
            <a:r>
              <a:rPr lang="en-US" b="1" dirty="0" smtClean="0"/>
              <a:t>Casualty rates go up.  </a:t>
            </a:r>
          </a:p>
          <a:p>
            <a:pPr eaLnBrk="1" hangingPunct="1">
              <a:lnSpc>
                <a:spcPct val="90000"/>
              </a:lnSpc>
            </a:pPr>
            <a:r>
              <a:rPr lang="en-US" b="1" dirty="0">
                <a:solidFill>
                  <a:srgbClr val="FF0000"/>
                </a:solidFill>
              </a:rPr>
              <a:t>Add another coal mine.</a:t>
            </a:r>
            <a:endParaRPr lang="en-US" b="1" dirty="0" smtClean="0">
              <a:solidFill>
                <a:srgbClr val="FF0000"/>
              </a:solidFill>
            </a:endParaRPr>
          </a:p>
          <a:p>
            <a:pPr eaLnBrk="1" hangingPunct="1">
              <a:lnSpc>
                <a:spcPct val="90000"/>
              </a:lnSpc>
            </a:pPr>
            <a:r>
              <a:rPr lang="en-US" b="1" dirty="0" smtClean="0">
                <a:solidFill>
                  <a:srgbClr val="FF0000"/>
                </a:solidFill>
              </a:rPr>
              <a:t>Draw 1 cemetery.</a:t>
            </a:r>
          </a:p>
        </p:txBody>
      </p:sp>
      <p:sp>
        <p:nvSpPr>
          <p:cNvPr id="29700" name="Rectangle 12"/>
          <p:cNvSpPr>
            <a:spLocks noChangeArrowheads="1"/>
          </p:cNvSpPr>
          <p:nvPr/>
        </p:nvSpPr>
        <p:spPr bwMode="auto">
          <a:xfrm>
            <a:off x="4414838" y="6324600"/>
            <a:ext cx="4729162" cy="214313"/>
          </a:xfrm>
          <a:prstGeom prst="rect">
            <a:avLst/>
          </a:prstGeom>
          <a:noFill/>
          <a:ln w="9525">
            <a:noFill/>
            <a:miter lim="800000"/>
            <a:headEnd/>
            <a:tailEnd/>
          </a:ln>
        </p:spPr>
        <p:txBody>
          <a:bodyPr wrap="none">
            <a:spAutoFit/>
          </a:bodyPr>
          <a:lstStyle/>
          <a:p>
            <a:r>
              <a:rPr lang="en-US" sz="800"/>
              <a:t>http://www.wolverhamptonhistory.org.uk/assets/userfiles/wolverhampton_history/industry/001505.jpg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
                            </p:stCondLst>
                            <p:childTnLst>
                              <p:par>
                                <p:cTn id="34" presetID="2" presetClass="entr" presetSubtype="4" fill="hold" nodeType="afterEffect">
                                  <p:stCondLst>
                                    <p:cond delay="0"/>
                                  </p:stCondLst>
                                  <p:childTnLst>
                                    <p:set>
                                      <p:cBhvr>
                                        <p:cTn id="35" dur="1" fill="hold">
                                          <p:stCondLst>
                                            <p:cond delay="0"/>
                                          </p:stCondLst>
                                        </p:cTn>
                                        <p:tgtEl>
                                          <p:spTgt spid="29699">
                                            <p:txEl>
                                              <p:pRg st="5" end="5"/>
                                            </p:txEl>
                                          </p:spTgt>
                                        </p:tgtEl>
                                        <p:attrNameLst>
                                          <p:attrName>style.visibility</p:attrName>
                                        </p:attrNameLst>
                                      </p:cBhvr>
                                      <p:to>
                                        <p:strVal val="visible"/>
                                      </p:to>
                                    </p:set>
                                    <p:anim calcmode="lin" valueType="num">
                                      <p:cBhvr additive="base">
                                        <p:cTn id="36" dur="500" fill="hold"/>
                                        <p:tgtEl>
                                          <p:spTgt spid="29699">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96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300000"/>
                <a:alpha val="35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pPr eaLnBrk="1" hangingPunct="1"/>
            <a:r>
              <a:rPr lang="en-US" b="1" dirty="0" smtClean="0">
                <a:solidFill>
                  <a:schemeClr val="tx1"/>
                </a:solidFill>
              </a:rPr>
              <a:t>Round 14 - 1820 (1.5 minutes)</a:t>
            </a:r>
          </a:p>
        </p:txBody>
      </p:sp>
      <p:sp>
        <p:nvSpPr>
          <p:cNvPr id="30723" name="Rectangle 3"/>
          <p:cNvSpPr>
            <a:spLocks noGrp="1" noChangeArrowheads="1"/>
          </p:cNvSpPr>
          <p:nvPr>
            <p:ph idx="1"/>
          </p:nvPr>
        </p:nvSpPr>
        <p:spPr>
          <a:xfrm>
            <a:off x="381000" y="1143000"/>
            <a:ext cx="8305800" cy="3352800"/>
          </a:xfrm>
        </p:spPr>
        <p:txBody>
          <a:bodyPr/>
          <a:lstStyle/>
          <a:p>
            <a:pPr eaLnBrk="1" hangingPunct="1">
              <a:lnSpc>
                <a:spcPct val="80000"/>
              </a:lnSpc>
            </a:pPr>
            <a:r>
              <a:rPr lang="en-US" b="1" dirty="0" smtClean="0"/>
              <a:t>The existing canals and dirt roads cannot accommodate the heavy industrial traffic.  New experiments with transportation using the power of a steam engine are tried.  The most successful appears to be a steam engine that pulls a series of wagons or cars on an iron track.  The first railroad is tested and proves to be quite effective.  </a:t>
            </a:r>
          </a:p>
          <a:p>
            <a:pPr eaLnBrk="1" hangingPunct="1">
              <a:lnSpc>
                <a:spcPct val="80000"/>
              </a:lnSpc>
            </a:pPr>
            <a:r>
              <a:rPr lang="en-US" b="1" dirty="0" smtClean="0">
                <a:solidFill>
                  <a:srgbClr val="FF0000"/>
                </a:solidFill>
              </a:rPr>
              <a:t>Add 1 major railroad line connecting all your factories to your coal mines.  This is one continuous track which must connect all factories and mines (you may build additional railroad bridges only as needed).  </a:t>
            </a:r>
          </a:p>
          <a:p>
            <a:pPr eaLnBrk="1" hangingPunct="1">
              <a:lnSpc>
                <a:spcPct val="80000"/>
              </a:lnSpc>
            </a:pPr>
            <a:r>
              <a:rPr lang="en-US" b="1" dirty="0" smtClean="0">
                <a:solidFill>
                  <a:srgbClr val="FF0000"/>
                </a:solidFill>
              </a:rPr>
              <a:t>Add 5 houses (total 70) for railroad builders</a:t>
            </a:r>
            <a:r>
              <a:rPr lang="en-US" dirty="0" smtClean="0">
                <a:solidFill>
                  <a:srgbClr val="FF0000"/>
                </a:solidFill>
              </a:rPr>
              <a:t>. </a:t>
            </a:r>
          </a:p>
        </p:txBody>
      </p:sp>
      <p:sp>
        <p:nvSpPr>
          <p:cNvPr id="30724" name="Rectangle 6"/>
          <p:cNvSpPr>
            <a:spLocks noChangeArrowheads="1"/>
          </p:cNvSpPr>
          <p:nvPr/>
        </p:nvSpPr>
        <p:spPr bwMode="auto">
          <a:xfrm>
            <a:off x="3719513" y="6642100"/>
            <a:ext cx="5424487" cy="215900"/>
          </a:xfrm>
          <a:prstGeom prst="rect">
            <a:avLst/>
          </a:prstGeom>
          <a:noFill/>
          <a:ln w="9525">
            <a:noFill/>
            <a:miter lim="800000"/>
            <a:headEnd/>
            <a:tailEnd/>
          </a:ln>
        </p:spPr>
        <p:txBody>
          <a:bodyPr wrap="none">
            <a:spAutoFit/>
          </a:bodyPr>
          <a:lstStyle/>
          <a:p>
            <a:r>
              <a:rPr lang="en-US" sz="800"/>
              <a:t>http://pro.corbis.com/images/HU021053.jpg?size=67&amp;uid=%7B9308DE71-BD3D-4B42-BFBD-8F596EA17480%7D</a:t>
            </a:r>
          </a:p>
        </p:txBody>
      </p:sp>
      <p:pic>
        <p:nvPicPr>
          <p:cNvPr id="30725" name="Picture 5" descr="Railway.jpg"/>
          <p:cNvPicPr>
            <a:picLocks noChangeAspect="1"/>
          </p:cNvPicPr>
          <p:nvPr/>
        </p:nvPicPr>
        <p:blipFill>
          <a:blip r:embed="rId2" cstate="print"/>
          <a:srcRect/>
          <a:stretch>
            <a:fillRect/>
          </a:stretch>
        </p:blipFill>
        <p:spPr bwMode="auto">
          <a:xfrm>
            <a:off x="4800600" y="4271963"/>
            <a:ext cx="4343400" cy="2586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30723">
                                            <p:txEl>
                                              <p:pRg st="2" end="2"/>
                                            </p:txEl>
                                          </p:spTgt>
                                        </p:tgtEl>
                                        <p:attrNameLst>
                                          <p:attrName>style.visibility</p:attrName>
                                        </p:attrNameLst>
                                      </p:cBhvr>
                                      <p:to>
                                        <p:strVal val="visible"/>
                                      </p:to>
                                    </p:set>
                                    <p:anim calcmode="lin" valueType="num">
                                      <p:cBhvr additive="base">
                                        <p:cTn id="18"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alpha val="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1745" name="Title 4"/>
          <p:cNvSpPr>
            <a:spLocks noGrp="1"/>
          </p:cNvSpPr>
          <p:nvPr>
            <p:ph type="title"/>
          </p:nvPr>
        </p:nvSpPr>
        <p:spPr/>
        <p:txBody>
          <a:bodyPr/>
          <a:lstStyle/>
          <a:p>
            <a:pPr eaLnBrk="1" hangingPunct="1"/>
            <a:r>
              <a:rPr lang="en-US" dirty="0" smtClean="0">
                <a:solidFill>
                  <a:schemeClr val="tx1"/>
                </a:solidFill>
              </a:rPr>
              <a:t>Round 15 - 1827 (1 minute)</a:t>
            </a:r>
          </a:p>
        </p:txBody>
      </p:sp>
      <p:sp>
        <p:nvSpPr>
          <p:cNvPr id="31746" name="Rectangle 3"/>
          <p:cNvSpPr>
            <a:spLocks noGrp="1" noChangeArrowheads="1"/>
          </p:cNvSpPr>
          <p:nvPr>
            <p:ph idx="1"/>
          </p:nvPr>
        </p:nvSpPr>
        <p:spPr>
          <a:xfrm>
            <a:off x="457200" y="1066800"/>
            <a:ext cx="8229600" cy="5059363"/>
          </a:xfrm>
        </p:spPr>
        <p:txBody>
          <a:bodyPr/>
          <a:lstStyle/>
          <a:p>
            <a:pPr eaLnBrk="1" hangingPunct="1">
              <a:lnSpc>
                <a:spcPct val="80000"/>
              </a:lnSpc>
            </a:pPr>
            <a:r>
              <a:rPr lang="en-US" sz="2000" b="1" dirty="0" smtClean="0"/>
              <a:t>This new “revolution” in transportation draws thousands of people to your community.  Soon there becomes a surplus of workers.  Capitalists who wish to ensure their profits decide to hire women and children over men because they can perform the same factory labor at one-half to one-quarter the price.  </a:t>
            </a:r>
          </a:p>
          <a:p>
            <a:pPr eaLnBrk="1" hangingPunct="1">
              <a:lnSpc>
                <a:spcPct val="80000"/>
              </a:lnSpc>
            </a:pPr>
            <a:r>
              <a:rPr lang="en-US" sz="2000" b="1" dirty="0" smtClean="0"/>
              <a:t>More and more children leave their homes to work.  Depressed, ashamed, and angry about their wives, and children toiling in factories, many men turn to crime, and the social life of the pub.  For the first time in England’s history, alcoholism appears in epidemic proportions.  Family life that existed for hundreds of years in England is disrupted.  Family members seldom eat together or see each other.  </a:t>
            </a:r>
          </a:p>
          <a:p>
            <a:pPr eaLnBrk="1" hangingPunct="1">
              <a:lnSpc>
                <a:spcPct val="80000"/>
              </a:lnSpc>
            </a:pPr>
            <a:r>
              <a:rPr lang="en-US" sz="2000" b="1" dirty="0" smtClean="0">
                <a:solidFill>
                  <a:srgbClr val="FF0000"/>
                </a:solidFill>
              </a:rPr>
              <a:t>Add 1 jail </a:t>
            </a:r>
          </a:p>
          <a:p>
            <a:pPr eaLnBrk="1" hangingPunct="1">
              <a:lnSpc>
                <a:spcPct val="80000"/>
              </a:lnSpc>
            </a:pPr>
            <a:r>
              <a:rPr lang="en-US" sz="2000" b="1" dirty="0" smtClean="0">
                <a:solidFill>
                  <a:srgbClr val="FF0000"/>
                </a:solidFill>
              </a:rPr>
              <a:t>Add 2 pubs </a:t>
            </a:r>
          </a:p>
          <a:p>
            <a:pPr eaLnBrk="1" hangingPunct="1">
              <a:lnSpc>
                <a:spcPct val="80000"/>
              </a:lnSpc>
            </a:pPr>
            <a:r>
              <a:rPr lang="en-US" sz="2000" b="1" dirty="0" smtClean="0">
                <a:solidFill>
                  <a:srgbClr val="FF0000"/>
                </a:solidFill>
              </a:rPr>
              <a:t>Add 2 tenements</a:t>
            </a:r>
          </a:p>
        </p:txBody>
      </p:sp>
      <p:pic>
        <p:nvPicPr>
          <p:cNvPr id="31747" name="Picture 5" descr="child_labor_big"/>
          <p:cNvPicPr>
            <a:picLocks noChangeAspect="1" noChangeArrowheads="1"/>
          </p:cNvPicPr>
          <p:nvPr/>
        </p:nvPicPr>
        <p:blipFill>
          <a:blip r:embed="rId2" cstate="print"/>
          <a:srcRect/>
          <a:stretch>
            <a:fillRect/>
          </a:stretch>
        </p:blipFill>
        <p:spPr bwMode="auto">
          <a:xfrm>
            <a:off x="4114800" y="3887788"/>
            <a:ext cx="5029200" cy="2970212"/>
          </a:xfrm>
          <a:prstGeom prst="rect">
            <a:avLst/>
          </a:prstGeom>
          <a:noFill/>
          <a:ln w="9525">
            <a:noFill/>
            <a:miter lim="800000"/>
            <a:headEnd/>
            <a:tailEnd/>
          </a:ln>
        </p:spPr>
      </p:pic>
      <p:sp>
        <p:nvSpPr>
          <p:cNvPr id="31748" name="Rectangle 6"/>
          <p:cNvSpPr>
            <a:spLocks noChangeArrowheads="1"/>
          </p:cNvSpPr>
          <p:nvPr/>
        </p:nvSpPr>
        <p:spPr bwMode="auto">
          <a:xfrm>
            <a:off x="6400800" y="6643688"/>
            <a:ext cx="2901950" cy="214312"/>
          </a:xfrm>
          <a:prstGeom prst="rect">
            <a:avLst/>
          </a:prstGeom>
          <a:noFill/>
          <a:ln w="9525">
            <a:noFill/>
            <a:miter lim="800000"/>
            <a:headEnd/>
            <a:tailEnd/>
          </a:ln>
        </p:spPr>
        <p:txBody>
          <a:bodyPr wrap="none">
            <a:spAutoFit/>
          </a:bodyPr>
          <a:lstStyle/>
          <a:p>
            <a:r>
              <a:rPr lang="en-US" sz="800"/>
              <a:t>http://tdaait.files.wordpress.com/2008/07/child_labor_big.jpg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additive="base">
                                        <p:cTn id="7" dur="500" fill="hold"/>
                                        <p:tgtEl>
                                          <p:spTgt spid="317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6">
                                            <p:txEl>
                                              <p:pRg st="1" end="1"/>
                                            </p:txEl>
                                          </p:spTgt>
                                        </p:tgtEl>
                                        <p:attrNameLst>
                                          <p:attrName>style.visibility</p:attrName>
                                        </p:attrNameLst>
                                      </p:cBhvr>
                                      <p:to>
                                        <p:strVal val="visible"/>
                                      </p:to>
                                    </p:set>
                                    <p:anim calcmode="lin" valueType="num">
                                      <p:cBhvr additive="base">
                                        <p:cTn id="13" dur="500" fill="hold"/>
                                        <p:tgtEl>
                                          <p:spTgt spid="317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6">
                                            <p:txEl>
                                              <p:pRg st="2" end="2"/>
                                            </p:txEl>
                                          </p:spTgt>
                                        </p:tgtEl>
                                        <p:attrNameLst>
                                          <p:attrName>style.visibility</p:attrName>
                                        </p:attrNameLst>
                                      </p:cBhvr>
                                      <p:to>
                                        <p:strVal val="visible"/>
                                      </p:to>
                                    </p:set>
                                    <p:anim calcmode="lin" valueType="num">
                                      <p:cBhvr additive="base">
                                        <p:cTn id="19" dur="500" fill="hold"/>
                                        <p:tgtEl>
                                          <p:spTgt spid="317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6">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31746">
                                            <p:txEl>
                                              <p:pRg st="3" end="3"/>
                                            </p:txEl>
                                          </p:spTgt>
                                        </p:tgtEl>
                                        <p:attrNameLst>
                                          <p:attrName>style.visibility</p:attrName>
                                        </p:attrNameLst>
                                      </p:cBhvr>
                                      <p:to>
                                        <p:strVal val="visible"/>
                                      </p:to>
                                    </p:set>
                                    <p:anim calcmode="lin" valueType="num">
                                      <p:cBhvr additive="base">
                                        <p:cTn id="24" dur="500" fill="hold"/>
                                        <p:tgtEl>
                                          <p:spTgt spid="3174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1746">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31746">
                                            <p:txEl>
                                              <p:pRg st="4" end="4"/>
                                            </p:txEl>
                                          </p:spTgt>
                                        </p:tgtEl>
                                        <p:attrNameLst>
                                          <p:attrName>style.visibility</p:attrName>
                                        </p:attrNameLst>
                                      </p:cBhvr>
                                      <p:to>
                                        <p:strVal val="visible"/>
                                      </p:to>
                                    </p:set>
                                    <p:anim calcmode="lin" valueType="num">
                                      <p:cBhvr additive="base">
                                        <p:cTn id="29" dur="500" fill="hold"/>
                                        <p:tgtEl>
                                          <p:spTgt spid="3174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17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8000"/>
            <a:lum/>
          </a:blip>
          <a:srcRect/>
          <a:stretch>
            <a:fillRect t="-19000" b="-19000"/>
          </a:stretch>
        </a:blipFill>
        <a:effectLst/>
      </p:bgPr>
    </p:bg>
    <p:spTree>
      <p:nvGrpSpPr>
        <p:cNvPr id="1" name=""/>
        <p:cNvGrpSpPr/>
        <p:nvPr/>
      </p:nvGrpSpPr>
      <p:grpSpPr>
        <a:xfrm>
          <a:off x="0" y="0"/>
          <a:ext cx="0" cy="0"/>
          <a:chOff x="0" y="0"/>
          <a:chExt cx="0" cy="0"/>
        </a:xfrm>
      </p:grpSpPr>
      <p:sp>
        <p:nvSpPr>
          <p:cNvPr id="32770" name="Title 2"/>
          <p:cNvSpPr>
            <a:spLocks noGrp="1"/>
          </p:cNvSpPr>
          <p:nvPr>
            <p:ph type="title"/>
          </p:nvPr>
        </p:nvSpPr>
        <p:spPr>
          <a:xfrm>
            <a:off x="457200" y="274638"/>
            <a:ext cx="8229600" cy="639762"/>
          </a:xfrm>
        </p:spPr>
        <p:txBody>
          <a:bodyPr/>
          <a:lstStyle/>
          <a:p>
            <a:pPr eaLnBrk="1" hangingPunct="1"/>
            <a:r>
              <a:rPr lang="en-US" smtClean="0"/>
              <a:t>Round 16 - 1838 (1 minute)</a:t>
            </a:r>
          </a:p>
        </p:txBody>
      </p:sp>
      <p:sp>
        <p:nvSpPr>
          <p:cNvPr id="32771" name="Rectangle 3"/>
          <p:cNvSpPr>
            <a:spLocks noGrp="1" noChangeArrowheads="1"/>
          </p:cNvSpPr>
          <p:nvPr>
            <p:ph idx="1"/>
          </p:nvPr>
        </p:nvSpPr>
        <p:spPr/>
        <p:txBody>
          <a:bodyPr/>
          <a:lstStyle/>
          <a:p>
            <a:pPr eaLnBrk="1" hangingPunct="1">
              <a:lnSpc>
                <a:spcPct val="80000"/>
              </a:lnSpc>
            </a:pPr>
            <a:r>
              <a:rPr lang="en-US" sz="2000" b="1" dirty="0" smtClean="0"/>
              <a:t>Let’s look at the working conditions in the factories.  The two predominant factories are textile and iron (steel).  Working conditions in either of these two were appalling.  Many workers contacted the deadly factory fever or white lung disease.  It was probably a variety of lung ailments:  cancer, tuberculosis, emphysema, etc…  </a:t>
            </a:r>
          </a:p>
          <a:p>
            <a:pPr eaLnBrk="1" hangingPunct="1">
              <a:lnSpc>
                <a:spcPct val="80000"/>
              </a:lnSpc>
            </a:pPr>
            <a:r>
              <a:rPr lang="en-US" sz="2000" b="1" dirty="0" smtClean="0"/>
              <a:t>Other workers were injured on the job in factory accidents.  There were no protective railings around the huge moving mechanical parts of machinery.  </a:t>
            </a:r>
          </a:p>
          <a:p>
            <a:pPr eaLnBrk="1" hangingPunct="1">
              <a:lnSpc>
                <a:spcPct val="80000"/>
              </a:lnSpc>
            </a:pPr>
            <a:r>
              <a:rPr lang="en-US" sz="2000" b="1" dirty="0" smtClean="0"/>
              <a:t>Children, weakened from lack of proper sleep or diet, stumbled into machinery and were mutilated.  Women with long hair that became undone often found themselves caught in moving machinery.  </a:t>
            </a:r>
          </a:p>
          <a:p>
            <a:pPr eaLnBrk="1" hangingPunct="1">
              <a:lnSpc>
                <a:spcPct val="80000"/>
              </a:lnSpc>
            </a:pPr>
            <a:r>
              <a:rPr lang="en-US" sz="2000" b="1" dirty="0" smtClean="0"/>
              <a:t>Regardless, if you were unable to work, you were fired. There was no health insurance. There was always a daily line of unemployed workers waiting to fill vacant jobs.  </a:t>
            </a:r>
          </a:p>
          <a:p>
            <a:pPr eaLnBrk="1" hangingPunct="1">
              <a:lnSpc>
                <a:spcPct val="80000"/>
              </a:lnSpc>
            </a:pPr>
            <a:r>
              <a:rPr lang="en-US" sz="2000" b="1" dirty="0" smtClean="0">
                <a:solidFill>
                  <a:srgbClr val="FF0000"/>
                </a:solidFill>
              </a:rPr>
              <a:t>Add 2 hospitals and 1 more cemetery. </a:t>
            </a:r>
          </a:p>
        </p:txBody>
      </p:sp>
      <p:sp>
        <p:nvSpPr>
          <p:cNvPr id="32772" name="TextBox 3"/>
          <p:cNvSpPr txBox="1">
            <a:spLocks noChangeArrowheads="1"/>
          </p:cNvSpPr>
          <p:nvPr/>
        </p:nvSpPr>
        <p:spPr bwMode="auto">
          <a:xfrm>
            <a:off x="1905000" y="6705600"/>
            <a:ext cx="3379788" cy="215900"/>
          </a:xfrm>
          <a:prstGeom prst="rect">
            <a:avLst/>
          </a:prstGeom>
          <a:noFill/>
          <a:ln w="9525">
            <a:noFill/>
            <a:miter lim="800000"/>
            <a:headEnd/>
            <a:tailEnd/>
          </a:ln>
        </p:spPr>
        <p:txBody>
          <a:bodyPr wrap="none">
            <a:spAutoFit/>
          </a:bodyPr>
          <a:lstStyle/>
          <a:p>
            <a:r>
              <a:rPr lang="en-US" sz="800"/>
              <a:t>http://www.citiesofthedead.net/holt/durkee25_holtcemetery_1907a.jpg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alpha val="15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pPr eaLnBrk="1" hangingPunct="1"/>
            <a:r>
              <a:rPr lang="en-US" sz="4000" b="1" dirty="0" smtClean="0">
                <a:solidFill>
                  <a:schemeClr val="tx1"/>
                </a:solidFill>
              </a:rPr>
              <a:t>To Begin</a:t>
            </a:r>
            <a:endParaRPr lang="en-US" sz="4000" dirty="0" smtClean="0">
              <a:solidFill>
                <a:schemeClr val="tx1"/>
              </a:solidFill>
            </a:endParaRPr>
          </a:p>
        </p:txBody>
      </p:sp>
      <p:sp>
        <p:nvSpPr>
          <p:cNvPr id="15362" name="Rectangle 3"/>
          <p:cNvSpPr>
            <a:spLocks noGrp="1" noChangeArrowheads="1"/>
          </p:cNvSpPr>
          <p:nvPr>
            <p:ph idx="1"/>
          </p:nvPr>
        </p:nvSpPr>
        <p:spPr>
          <a:xfrm>
            <a:off x="533400" y="1143000"/>
            <a:ext cx="8229600" cy="3763963"/>
          </a:xfrm>
        </p:spPr>
        <p:txBody>
          <a:bodyPr/>
          <a:lstStyle/>
          <a:p>
            <a:pPr eaLnBrk="1" hangingPunct="1">
              <a:lnSpc>
                <a:spcPct val="80000"/>
              </a:lnSpc>
            </a:pPr>
            <a:r>
              <a:rPr lang="en-US" sz="2400" b="1" dirty="0" smtClean="0"/>
              <a:t>You will work in GROUPS OF 3-4.</a:t>
            </a:r>
          </a:p>
          <a:p>
            <a:pPr eaLnBrk="1" hangingPunct="1">
              <a:lnSpc>
                <a:spcPct val="80000"/>
              </a:lnSpc>
            </a:pPr>
            <a:r>
              <a:rPr lang="en-US" sz="2400" b="1" dirty="0" smtClean="0"/>
              <a:t>You will use one large sheet of paper per group.</a:t>
            </a:r>
          </a:p>
          <a:p>
            <a:pPr eaLnBrk="1" hangingPunct="1">
              <a:lnSpc>
                <a:spcPct val="80000"/>
              </a:lnSpc>
            </a:pPr>
            <a:r>
              <a:rPr lang="en-US" sz="2400" b="1" dirty="0" smtClean="0"/>
              <a:t>Each group will have a template showing the size and shape of each element to be added to their town.</a:t>
            </a:r>
          </a:p>
          <a:p>
            <a:pPr eaLnBrk="1" hangingPunct="1">
              <a:lnSpc>
                <a:spcPct val="80000"/>
              </a:lnSpc>
            </a:pPr>
            <a:r>
              <a:rPr lang="en-US" sz="2400" b="1" dirty="0" smtClean="0"/>
              <a:t>Listen carefully to the story and work quickly as a group to add the required elements for each round.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xEl>
                                              <p:pRg st="1" end="1"/>
                                            </p:txEl>
                                          </p:spTgt>
                                        </p:tgtEl>
                                        <p:attrNameLst>
                                          <p:attrName>style.visibility</p:attrName>
                                        </p:attrNameLst>
                                      </p:cBhvr>
                                      <p:to>
                                        <p:strVal val="visible"/>
                                      </p:to>
                                    </p:set>
                                    <p:anim calcmode="lin" valueType="num">
                                      <p:cBhvr additive="base">
                                        <p:cTn id="13" dur="500" fill="hold"/>
                                        <p:tgtEl>
                                          <p:spTgt spid="1536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2">
                                            <p:txEl>
                                              <p:pRg st="2" end="2"/>
                                            </p:txEl>
                                          </p:spTgt>
                                        </p:tgtEl>
                                        <p:attrNameLst>
                                          <p:attrName>style.visibility</p:attrName>
                                        </p:attrNameLst>
                                      </p:cBhvr>
                                      <p:to>
                                        <p:strVal val="visible"/>
                                      </p:to>
                                    </p:set>
                                    <p:anim calcmode="lin" valueType="num">
                                      <p:cBhvr additive="base">
                                        <p:cTn id="19"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2">
                                            <p:txEl>
                                              <p:pRg st="3" end="3"/>
                                            </p:txEl>
                                          </p:spTgt>
                                        </p:tgtEl>
                                        <p:attrNameLst>
                                          <p:attrName>style.visibility</p:attrName>
                                        </p:attrNameLst>
                                      </p:cBhvr>
                                      <p:to>
                                        <p:strVal val="visible"/>
                                      </p:to>
                                    </p:set>
                                    <p:anim calcmode="lin" valueType="num">
                                      <p:cBhvr additive="base">
                                        <p:cTn id="25" dur="500" fill="hold"/>
                                        <p:tgtEl>
                                          <p:spTgt spid="1536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atMod val="300000"/>
                <a:alpha val="44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33794" name="Picture 5" descr="potatoes"/>
          <p:cNvPicPr>
            <a:picLocks noChangeAspect="1" noChangeArrowheads="1"/>
          </p:cNvPicPr>
          <p:nvPr/>
        </p:nvPicPr>
        <p:blipFill>
          <a:blip r:embed="rId2" cstate="print">
            <a:lum bright="44000" contrast="-36000"/>
          </a:blip>
          <a:srcRect/>
          <a:stretch>
            <a:fillRect/>
          </a:stretch>
        </p:blipFill>
        <p:spPr bwMode="auto">
          <a:xfrm>
            <a:off x="0" y="0"/>
            <a:ext cx="10439400" cy="6956425"/>
          </a:xfrm>
          <a:prstGeom prst="rect">
            <a:avLst/>
          </a:prstGeom>
          <a:noFill/>
          <a:ln w="9525">
            <a:noFill/>
            <a:miter lim="800000"/>
            <a:headEnd/>
            <a:tailEnd/>
          </a:ln>
        </p:spPr>
      </p:pic>
      <p:sp>
        <p:nvSpPr>
          <p:cNvPr id="33795" name="Title 4"/>
          <p:cNvSpPr>
            <a:spLocks noGrp="1"/>
          </p:cNvSpPr>
          <p:nvPr>
            <p:ph type="title"/>
          </p:nvPr>
        </p:nvSpPr>
        <p:spPr>
          <a:xfrm>
            <a:off x="457200" y="274638"/>
            <a:ext cx="8229600" cy="563562"/>
          </a:xfrm>
        </p:spPr>
        <p:txBody>
          <a:bodyPr/>
          <a:lstStyle/>
          <a:p>
            <a:pPr eaLnBrk="1" hangingPunct="1"/>
            <a:r>
              <a:rPr lang="en-US" smtClean="0"/>
              <a:t>Round 17 - 1840 (1 minute)</a:t>
            </a:r>
          </a:p>
        </p:txBody>
      </p:sp>
      <p:sp>
        <p:nvSpPr>
          <p:cNvPr id="33796" name="Rectangle 3"/>
          <p:cNvSpPr>
            <a:spLocks noGrp="1" noChangeArrowheads="1"/>
          </p:cNvSpPr>
          <p:nvPr>
            <p:ph idx="1"/>
          </p:nvPr>
        </p:nvSpPr>
        <p:spPr>
          <a:xfrm>
            <a:off x="457200" y="1295400"/>
            <a:ext cx="8686800" cy="4830763"/>
          </a:xfrm>
        </p:spPr>
        <p:txBody>
          <a:bodyPr/>
          <a:lstStyle/>
          <a:p>
            <a:pPr eaLnBrk="1" hangingPunct="1">
              <a:lnSpc>
                <a:spcPct val="90000"/>
              </a:lnSpc>
            </a:pPr>
            <a:r>
              <a:rPr lang="en-US" sz="2800" dirty="0" smtClean="0"/>
              <a:t>There is a need for quicker transportation.  Coal, iron, finished products, &amp; raw materials must all be transported from one area of England to another.  </a:t>
            </a:r>
          </a:p>
          <a:p>
            <a:pPr eaLnBrk="1" hangingPunct="1">
              <a:lnSpc>
                <a:spcPct val="90000"/>
              </a:lnSpc>
            </a:pPr>
            <a:r>
              <a:rPr lang="en-US" sz="2800" dirty="0" smtClean="0"/>
              <a:t>In Ireland in the late 1830s a devastating potato famine drove hundreds of thousands of Irish to England.  Here was the cheapest of labor possible to build more railroads.  </a:t>
            </a:r>
          </a:p>
          <a:p>
            <a:pPr eaLnBrk="1" hangingPunct="1">
              <a:lnSpc>
                <a:spcPct val="90000"/>
              </a:lnSpc>
            </a:pPr>
            <a:r>
              <a:rPr lang="en-US" sz="2800" dirty="0" smtClean="0">
                <a:solidFill>
                  <a:srgbClr val="FF0000"/>
                </a:solidFill>
              </a:rPr>
              <a:t>Add </a:t>
            </a:r>
            <a:r>
              <a:rPr lang="en-US" sz="2800" b="1" dirty="0" smtClean="0">
                <a:solidFill>
                  <a:srgbClr val="FF0000"/>
                </a:solidFill>
              </a:rPr>
              <a:t>1 more railroad </a:t>
            </a:r>
            <a:r>
              <a:rPr lang="en-US" sz="2800" dirty="0" smtClean="0">
                <a:solidFill>
                  <a:srgbClr val="FF0000"/>
                </a:solidFill>
              </a:rPr>
              <a:t>line passing East to west through your town.   </a:t>
            </a:r>
          </a:p>
          <a:p>
            <a:pPr eaLnBrk="1" hangingPunct="1">
              <a:lnSpc>
                <a:spcPct val="90000"/>
              </a:lnSpc>
            </a:pPr>
            <a:r>
              <a:rPr lang="en-US" sz="2800" dirty="0" smtClean="0">
                <a:solidFill>
                  <a:srgbClr val="FF0000"/>
                </a:solidFill>
              </a:rPr>
              <a:t>Add </a:t>
            </a:r>
            <a:r>
              <a:rPr lang="en-US" sz="2800" b="1" dirty="0" smtClean="0">
                <a:solidFill>
                  <a:srgbClr val="FF0000"/>
                </a:solidFill>
              </a:rPr>
              <a:t>5 houses (total 75) </a:t>
            </a:r>
            <a:r>
              <a:rPr lang="en-US" sz="2800" dirty="0" smtClean="0">
                <a:solidFill>
                  <a:srgbClr val="FF0000"/>
                </a:solidFill>
              </a:rPr>
              <a:t>and </a:t>
            </a:r>
            <a:r>
              <a:rPr lang="en-US" sz="2800" b="1" dirty="0" smtClean="0">
                <a:solidFill>
                  <a:srgbClr val="FF0000"/>
                </a:solidFill>
              </a:rPr>
              <a:t>1 tenement </a:t>
            </a:r>
            <a:r>
              <a:rPr lang="en-US" sz="2800" dirty="0" smtClean="0">
                <a:solidFill>
                  <a:srgbClr val="FF0000"/>
                </a:solidFill>
              </a:rPr>
              <a:t>for the new railroad workers. </a:t>
            </a:r>
          </a:p>
        </p:txBody>
      </p:sp>
      <p:sp>
        <p:nvSpPr>
          <p:cNvPr id="33797" name="Rectangle 6"/>
          <p:cNvSpPr>
            <a:spLocks noChangeArrowheads="1"/>
          </p:cNvSpPr>
          <p:nvPr/>
        </p:nvSpPr>
        <p:spPr bwMode="auto">
          <a:xfrm>
            <a:off x="838200" y="6643688"/>
            <a:ext cx="3200400" cy="214312"/>
          </a:xfrm>
          <a:prstGeom prst="rect">
            <a:avLst/>
          </a:prstGeom>
          <a:noFill/>
          <a:ln w="9525">
            <a:noFill/>
            <a:miter lim="800000"/>
            <a:headEnd/>
            <a:tailEnd/>
          </a:ln>
        </p:spPr>
        <p:txBody>
          <a:bodyPr wrap="none">
            <a:spAutoFit/>
          </a:bodyPr>
          <a:lstStyle/>
          <a:p>
            <a:r>
              <a:rPr lang="en-US" sz="800"/>
              <a:t>http://www.koze950.com/wp-content/uploads/2008/05/potatoes.jpg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anim calcmode="lin" valueType="num">
                                      <p:cBhvr additive="base">
                                        <p:cTn id="7" dur="5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6">
                                            <p:txEl>
                                              <p:pRg st="1" end="1"/>
                                            </p:txEl>
                                          </p:spTgt>
                                        </p:tgtEl>
                                        <p:attrNameLst>
                                          <p:attrName>style.visibility</p:attrName>
                                        </p:attrNameLst>
                                      </p:cBhvr>
                                      <p:to>
                                        <p:strVal val="visible"/>
                                      </p:to>
                                    </p:set>
                                    <p:anim calcmode="lin" valueType="num">
                                      <p:cBhvr additive="base">
                                        <p:cTn id="13" dur="500" fill="hold"/>
                                        <p:tgtEl>
                                          <p:spTgt spid="337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796">
                                            <p:txEl>
                                              <p:pRg st="2" end="2"/>
                                            </p:txEl>
                                          </p:spTgt>
                                        </p:tgtEl>
                                        <p:attrNameLst>
                                          <p:attrName>style.visibility</p:attrName>
                                        </p:attrNameLst>
                                      </p:cBhvr>
                                      <p:to>
                                        <p:strVal val="visible"/>
                                      </p:to>
                                    </p:set>
                                    <p:anim calcmode="lin" valueType="num">
                                      <p:cBhvr additive="base">
                                        <p:cTn id="19" dur="500" fill="hold"/>
                                        <p:tgtEl>
                                          <p:spTgt spid="337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6">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33796">
                                            <p:txEl>
                                              <p:pRg st="3" end="3"/>
                                            </p:txEl>
                                          </p:spTgt>
                                        </p:tgtEl>
                                        <p:attrNameLst>
                                          <p:attrName>style.visibility</p:attrName>
                                        </p:attrNameLst>
                                      </p:cBhvr>
                                      <p:to>
                                        <p:strVal val="visible"/>
                                      </p:to>
                                    </p:set>
                                    <p:anim calcmode="lin" valueType="num">
                                      <p:cBhvr additive="base">
                                        <p:cTn id="24" dur="500" fill="hold"/>
                                        <p:tgtEl>
                                          <p:spTgt spid="3379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379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34818" name="Title 4"/>
          <p:cNvSpPr>
            <a:spLocks noGrp="1"/>
          </p:cNvSpPr>
          <p:nvPr>
            <p:ph type="title"/>
          </p:nvPr>
        </p:nvSpPr>
        <p:spPr/>
        <p:txBody>
          <a:bodyPr/>
          <a:lstStyle/>
          <a:p>
            <a:pPr eaLnBrk="1" hangingPunct="1"/>
            <a:r>
              <a:rPr lang="en-US" b="1" dirty="0" smtClean="0">
                <a:solidFill>
                  <a:schemeClr val="tx1"/>
                </a:solidFill>
              </a:rPr>
              <a:t>Round 18 - 1842 (1 minute)</a:t>
            </a:r>
          </a:p>
        </p:txBody>
      </p:sp>
      <p:sp>
        <p:nvSpPr>
          <p:cNvPr id="34819" name="Rectangle 3"/>
          <p:cNvSpPr>
            <a:spLocks noGrp="1" noChangeArrowheads="1"/>
          </p:cNvSpPr>
          <p:nvPr>
            <p:ph idx="1"/>
          </p:nvPr>
        </p:nvSpPr>
        <p:spPr/>
        <p:txBody>
          <a:bodyPr/>
          <a:lstStyle/>
          <a:p>
            <a:pPr eaLnBrk="1" hangingPunct="1">
              <a:lnSpc>
                <a:spcPct val="90000"/>
              </a:lnSpc>
            </a:pPr>
            <a:r>
              <a:rPr lang="en-US" sz="2400" b="1" dirty="0" smtClean="0"/>
              <a:t>There are some advantages to urban dwellers.  City life is very different from the country life.  For the small but growing middle classes, a whole new cultural life is available.  Museums, theater, opera, restaurants, plays, &amp; concerts are made available.  </a:t>
            </a:r>
          </a:p>
          <a:p>
            <a:pPr eaLnBrk="1" hangingPunct="1">
              <a:lnSpc>
                <a:spcPct val="90000"/>
              </a:lnSpc>
            </a:pPr>
            <a:r>
              <a:rPr lang="en-US" sz="2400" b="1" dirty="0" smtClean="0"/>
              <a:t>Whereas before only the aristocrats could afford the arts, but now the middle class enjoys the fine life of culture and good living.  </a:t>
            </a:r>
          </a:p>
          <a:p>
            <a:pPr eaLnBrk="1" hangingPunct="1">
              <a:lnSpc>
                <a:spcPct val="90000"/>
              </a:lnSpc>
            </a:pPr>
            <a:r>
              <a:rPr lang="en-US" sz="2400" b="1" dirty="0" smtClean="0">
                <a:solidFill>
                  <a:srgbClr val="FF0000"/>
                </a:solidFill>
              </a:rPr>
              <a:t>Add 1 theater and 1 museum.  </a:t>
            </a:r>
          </a:p>
          <a:p>
            <a:pPr eaLnBrk="1" hangingPunct="1">
              <a:lnSpc>
                <a:spcPct val="90000"/>
              </a:lnSpc>
            </a:pPr>
            <a:r>
              <a:rPr lang="en-US" sz="2400" b="1" dirty="0" smtClean="0">
                <a:solidFill>
                  <a:srgbClr val="FF0000"/>
                </a:solidFill>
              </a:rPr>
              <a:t>Add 2 private schools for upper class students (mark these schools with the letter “P”).   </a:t>
            </a:r>
          </a:p>
          <a:p>
            <a:pPr eaLnBrk="1" hangingPunct="1">
              <a:lnSpc>
                <a:spcPct val="90000"/>
              </a:lnSpc>
            </a:pPr>
            <a:r>
              <a:rPr lang="en-US" sz="2400" b="1" dirty="0" smtClean="0">
                <a:solidFill>
                  <a:srgbClr val="FF0000"/>
                </a:solidFill>
              </a:rPr>
              <a:t>Add 1 nice house.</a:t>
            </a:r>
          </a:p>
        </p:txBody>
      </p:sp>
      <p:sp>
        <p:nvSpPr>
          <p:cNvPr id="34820" name="Rectangle 6"/>
          <p:cNvSpPr>
            <a:spLocks noChangeArrowheads="1"/>
          </p:cNvSpPr>
          <p:nvPr/>
        </p:nvSpPr>
        <p:spPr bwMode="auto">
          <a:xfrm>
            <a:off x="6096000" y="6643688"/>
            <a:ext cx="2428875" cy="214312"/>
          </a:xfrm>
          <a:prstGeom prst="rect">
            <a:avLst/>
          </a:prstGeom>
          <a:noFill/>
          <a:ln w="9525">
            <a:noFill/>
            <a:miter lim="800000"/>
            <a:headEnd/>
            <a:tailEnd/>
          </a:ln>
        </p:spPr>
        <p:txBody>
          <a:bodyPr wrap="none">
            <a:spAutoFit/>
          </a:bodyPr>
          <a:lstStyle/>
          <a:p>
            <a:r>
              <a:rPr lang="en-US" sz="800"/>
              <a:t>http://www.arthurlloyd.co.uk/Olympic/olympic2.jpg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34819">
                                            <p:txEl>
                                              <p:pRg st="3" end="3"/>
                                            </p:txEl>
                                          </p:spTgt>
                                        </p:tgtEl>
                                        <p:attrNameLst>
                                          <p:attrName>style.visibility</p:attrName>
                                        </p:attrNameLst>
                                      </p:cBhvr>
                                      <p:to>
                                        <p:strVal val="visible"/>
                                      </p:to>
                                    </p:set>
                                    <p:anim calcmode="lin" valueType="num">
                                      <p:cBhvr additive="base">
                                        <p:cTn id="24" dur="500"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34819">
                                            <p:txEl>
                                              <p:pRg st="4" end="4"/>
                                            </p:txEl>
                                          </p:spTgt>
                                        </p:tgtEl>
                                        <p:attrNameLst>
                                          <p:attrName>style.visibility</p:attrName>
                                        </p:attrNameLst>
                                      </p:cBhvr>
                                      <p:to>
                                        <p:strVal val="visible"/>
                                      </p:to>
                                    </p:set>
                                    <p:anim calcmode="lin" valueType="num">
                                      <p:cBhvr additive="base">
                                        <p:cTn id="29"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46000"/>
            <a:lum/>
          </a:blip>
          <a:srcRect/>
          <a:stretch>
            <a:fillRect/>
          </a:stretch>
        </a:blipFill>
        <a:effectLst/>
      </p:bgPr>
    </p:bg>
    <p:spTree>
      <p:nvGrpSpPr>
        <p:cNvPr id="1" name=""/>
        <p:cNvGrpSpPr/>
        <p:nvPr/>
      </p:nvGrpSpPr>
      <p:grpSpPr>
        <a:xfrm>
          <a:off x="0" y="0"/>
          <a:ext cx="0" cy="0"/>
          <a:chOff x="0" y="0"/>
          <a:chExt cx="0" cy="0"/>
        </a:xfrm>
      </p:grpSpPr>
      <p:sp>
        <p:nvSpPr>
          <p:cNvPr id="35842" name="Title 4"/>
          <p:cNvSpPr>
            <a:spLocks noGrp="1"/>
          </p:cNvSpPr>
          <p:nvPr>
            <p:ph type="title"/>
          </p:nvPr>
        </p:nvSpPr>
        <p:spPr/>
        <p:txBody>
          <a:bodyPr/>
          <a:lstStyle/>
          <a:p>
            <a:pPr eaLnBrk="1" hangingPunct="1"/>
            <a:r>
              <a:rPr lang="en-US" b="1" dirty="0" smtClean="0">
                <a:solidFill>
                  <a:schemeClr val="tx1"/>
                </a:solidFill>
              </a:rPr>
              <a:t>Round 19 - 1845 (45 seconds)</a:t>
            </a:r>
          </a:p>
        </p:txBody>
      </p:sp>
      <p:sp>
        <p:nvSpPr>
          <p:cNvPr id="35843" name="Rectangle 3"/>
          <p:cNvSpPr>
            <a:spLocks noGrp="1" noChangeArrowheads="1"/>
          </p:cNvSpPr>
          <p:nvPr>
            <p:ph idx="1"/>
          </p:nvPr>
        </p:nvSpPr>
        <p:spPr>
          <a:xfrm>
            <a:off x="457200" y="1371600"/>
            <a:ext cx="8229600" cy="4754563"/>
          </a:xfrm>
        </p:spPr>
        <p:txBody>
          <a:bodyPr/>
          <a:lstStyle/>
          <a:p>
            <a:pPr eaLnBrk="1" hangingPunct="1">
              <a:lnSpc>
                <a:spcPct val="80000"/>
              </a:lnSpc>
            </a:pPr>
            <a:r>
              <a:rPr lang="en-US" sz="2000" b="1" dirty="0" smtClean="0"/>
              <a:t>There are no pollution controls so the air in your community looks dark.  Windows, walls even trees are covered with layers of soot and coke.  The river that once flowed through your quiet village for hundreds of years is now unfit for drinking, bathing, or laundry.  </a:t>
            </a:r>
          </a:p>
          <a:p>
            <a:pPr eaLnBrk="1" hangingPunct="1">
              <a:lnSpc>
                <a:spcPct val="80000"/>
              </a:lnSpc>
            </a:pPr>
            <a:r>
              <a:rPr lang="en-US" sz="2000" b="1" dirty="0" smtClean="0"/>
              <a:t>A new disease begins to take the lives of people.  Malignant tumors grow in peoples’ bodies and the term cancer is first used in the medical profession.  </a:t>
            </a:r>
          </a:p>
          <a:p>
            <a:pPr eaLnBrk="1" hangingPunct="1">
              <a:lnSpc>
                <a:spcPct val="80000"/>
              </a:lnSpc>
            </a:pPr>
            <a:r>
              <a:rPr lang="en-US" sz="2000" b="1" dirty="0" smtClean="0"/>
              <a:t>The average life expectancy for the poor classes is now 30 years of age.  Your city is overcrowded and shrouded in factory smoke.  The noises, the loss of privacy, &amp; the loss of the family unit shatters the peace of the old ways.  </a:t>
            </a:r>
          </a:p>
          <a:p>
            <a:pPr eaLnBrk="1" hangingPunct="1">
              <a:lnSpc>
                <a:spcPct val="80000"/>
              </a:lnSpc>
            </a:pPr>
            <a:r>
              <a:rPr lang="en-US" sz="2000" b="1" dirty="0" smtClean="0"/>
              <a:t>Suicide rates double, then triple.  </a:t>
            </a:r>
          </a:p>
          <a:p>
            <a:pPr eaLnBrk="1" hangingPunct="1">
              <a:lnSpc>
                <a:spcPct val="80000"/>
              </a:lnSpc>
            </a:pPr>
            <a:r>
              <a:rPr lang="en-US" sz="2000" b="1" dirty="0" smtClean="0">
                <a:solidFill>
                  <a:srgbClr val="FF0000"/>
                </a:solidFill>
              </a:rPr>
              <a:t>Add 1 cemetery, 1 jail, and 1 hospital to accommodate the victims of urban life. </a:t>
            </a:r>
            <a:r>
              <a:rPr lang="en-US" sz="2000" dirty="0" smtClean="0">
                <a:solidFill>
                  <a:srgbClr val="FF0000"/>
                </a:solidFill>
              </a:rPr>
              <a:t> </a:t>
            </a:r>
          </a:p>
        </p:txBody>
      </p:sp>
      <p:sp>
        <p:nvSpPr>
          <p:cNvPr id="35844" name="Rectangle 6"/>
          <p:cNvSpPr>
            <a:spLocks noChangeArrowheads="1"/>
          </p:cNvSpPr>
          <p:nvPr/>
        </p:nvSpPr>
        <p:spPr bwMode="auto">
          <a:xfrm>
            <a:off x="5715000" y="6643688"/>
            <a:ext cx="2166938" cy="215900"/>
          </a:xfrm>
          <a:prstGeom prst="rect">
            <a:avLst/>
          </a:prstGeom>
          <a:noFill/>
          <a:ln w="9525">
            <a:noFill/>
            <a:miter lim="800000"/>
            <a:headEnd/>
            <a:tailEnd/>
          </a:ln>
        </p:spPr>
        <p:txBody>
          <a:bodyPr wrap="none">
            <a:spAutoFit/>
          </a:bodyPr>
          <a:lstStyle/>
          <a:p>
            <a:r>
              <a:rPr lang="en-US" sz="800">
                <a:solidFill>
                  <a:srgbClr val="FDCD03"/>
                </a:solidFill>
              </a:rPr>
              <a:t>http://maggieblanck.com/NewYork/Life.html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47000"/>
            <a:lum/>
          </a:blip>
          <a:srcRect/>
          <a:stretch>
            <a:fillRect/>
          </a:stretch>
        </a:blipFill>
        <a:effectLst/>
      </p:bgPr>
    </p:bg>
    <p:spTree>
      <p:nvGrpSpPr>
        <p:cNvPr id="1" name=""/>
        <p:cNvGrpSpPr/>
        <p:nvPr/>
      </p:nvGrpSpPr>
      <p:grpSpPr>
        <a:xfrm>
          <a:off x="0" y="0"/>
          <a:ext cx="0" cy="0"/>
          <a:chOff x="0" y="0"/>
          <a:chExt cx="0" cy="0"/>
        </a:xfrm>
      </p:grpSpPr>
      <p:sp>
        <p:nvSpPr>
          <p:cNvPr id="36866" name="Title 2"/>
          <p:cNvSpPr>
            <a:spLocks noGrp="1"/>
          </p:cNvSpPr>
          <p:nvPr>
            <p:ph type="title"/>
          </p:nvPr>
        </p:nvSpPr>
        <p:spPr>
          <a:xfrm>
            <a:off x="457200" y="274638"/>
            <a:ext cx="8229600" cy="792162"/>
          </a:xfrm>
        </p:spPr>
        <p:txBody>
          <a:bodyPr/>
          <a:lstStyle/>
          <a:p>
            <a:pPr eaLnBrk="1" hangingPunct="1"/>
            <a:r>
              <a:rPr lang="en-US" b="1" dirty="0" smtClean="0">
                <a:solidFill>
                  <a:schemeClr val="tx1"/>
                </a:solidFill>
              </a:rPr>
              <a:t>Round 20 - 1850 (30 seconds)</a:t>
            </a:r>
          </a:p>
        </p:txBody>
      </p:sp>
      <p:sp>
        <p:nvSpPr>
          <p:cNvPr id="36867" name="Rectangle 3"/>
          <p:cNvSpPr>
            <a:spLocks noGrp="1" noChangeArrowheads="1"/>
          </p:cNvSpPr>
          <p:nvPr>
            <p:ph idx="1"/>
          </p:nvPr>
        </p:nvSpPr>
        <p:spPr>
          <a:xfrm>
            <a:off x="457200" y="1371600"/>
            <a:ext cx="8229600" cy="5181600"/>
          </a:xfrm>
        </p:spPr>
        <p:txBody>
          <a:bodyPr/>
          <a:lstStyle/>
          <a:p>
            <a:pPr eaLnBrk="1" hangingPunct="1">
              <a:lnSpc>
                <a:spcPct val="80000"/>
              </a:lnSpc>
            </a:pPr>
            <a:r>
              <a:rPr lang="en-US" sz="2000" b="1" dirty="0" smtClean="0"/>
              <a:t>By this year several million acres of good English land has been enclosed and sold to private parties who own large estates.  Despite the misery this creates for England’s landless poor, </a:t>
            </a:r>
            <a:r>
              <a:rPr lang="en-US" sz="2000" b="1" smtClean="0"/>
              <a:t>the economic </a:t>
            </a:r>
            <a:r>
              <a:rPr lang="en-US" sz="2000" b="1" dirty="0" smtClean="0"/>
              <a:t>benefits for the rich are obvious.  These farmers purchase the newest power-driven machinery and can easily feed the working class of England (including the Irish).  </a:t>
            </a:r>
          </a:p>
          <a:p>
            <a:pPr eaLnBrk="1" hangingPunct="1">
              <a:lnSpc>
                <a:spcPct val="80000"/>
              </a:lnSpc>
            </a:pPr>
            <a:r>
              <a:rPr lang="en-US" sz="2000" b="1" dirty="0" smtClean="0"/>
              <a:t>The small landowning farmer is crushed by the enclosed commons.  They cannot afford the machinery and therefore cannot compete and grow food profitably.  </a:t>
            </a:r>
          </a:p>
          <a:p>
            <a:pPr eaLnBrk="1" hangingPunct="1">
              <a:lnSpc>
                <a:spcPct val="80000"/>
              </a:lnSpc>
            </a:pPr>
            <a:r>
              <a:rPr lang="en-US" sz="2000" b="1" dirty="0" smtClean="0"/>
              <a:t>Thousands of these folk leave their villages (where their ancestors had lived for hundreds of years) and move to towns and cities looking for work to feed their families.  Some refused to leave but took jobs working for the large landowning farmers.  </a:t>
            </a:r>
          </a:p>
          <a:p>
            <a:pPr eaLnBrk="1" hangingPunct="1">
              <a:lnSpc>
                <a:spcPct val="80000"/>
              </a:lnSpc>
            </a:pPr>
            <a:r>
              <a:rPr lang="en-US" sz="2000" b="1" dirty="0" smtClean="0"/>
              <a:t>By the thousands, they moved to the bleak, uninviting towns of the north and the new cotton mills.  </a:t>
            </a:r>
          </a:p>
          <a:p>
            <a:pPr eaLnBrk="1" hangingPunct="1">
              <a:lnSpc>
                <a:spcPct val="80000"/>
              </a:lnSpc>
            </a:pPr>
            <a:r>
              <a:rPr lang="en-US" sz="2000" b="1" dirty="0" smtClean="0">
                <a:solidFill>
                  <a:srgbClr val="FF0000"/>
                </a:solidFill>
              </a:rPr>
              <a:t>Add 20 houses (total 95), 5 tenements, 2 stores, 1 church,           5 factories, and 1 pub, and 2 more nice houses and 1 special house .</a:t>
            </a:r>
          </a:p>
        </p:txBody>
      </p:sp>
      <p:sp>
        <p:nvSpPr>
          <p:cNvPr id="36868" name="TextBox 3"/>
          <p:cNvSpPr txBox="1">
            <a:spLocks noChangeArrowheads="1"/>
          </p:cNvSpPr>
          <p:nvPr/>
        </p:nvSpPr>
        <p:spPr bwMode="auto">
          <a:xfrm>
            <a:off x="5105400" y="6629400"/>
            <a:ext cx="2166938" cy="215900"/>
          </a:xfrm>
          <a:prstGeom prst="rect">
            <a:avLst/>
          </a:prstGeom>
          <a:noFill/>
          <a:ln w="9525">
            <a:noFill/>
            <a:miter lim="800000"/>
            <a:headEnd/>
            <a:tailEnd/>
          </a:ln>
        </p:spPr>
        <p:txBody>
          <a:bodyPr wrap="none">
            <a:spAutoFit/>
          </a:bodyPr>
          <a:lstStyle/>
          <a:p>
            <a:r>
              <a:rPr lang="en-US" sz="800"/>
              <a:t>http://maggieblanck.com/NewYork/Life.html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67">
                                            <p:txEl>
                                              <p:pRg st="3" end="3"/>
                                            </p:txEl>
                                          </p:spTgt>
                                        </p:tgtEl>
                                        <p:attrNameLst>
                                          <p:attrName>style.visibility</p:attrName>
                                        </p:attrNameLst>
                                      </p:cBhvr>
                                      <p:to>
                                        <p:strVal val="visible"/>
                                      </p:to>
                                    </p:set>
                                    <p:anim calcmode="lin" valueType="num">
                                      <p:cBhvr additive="base">
                                        <p:cTn id="25" dur="500"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6867">
                                            <p:txEl>
                                              <p:pRg st="4" end="4"/>
                                            </p:txEl>
                                          </p:spTgt>
                                        </p:tgtEl>
                                        <p:attrNameLst>
                                          <p:attrName>style.visibility</p:attrName>
                                        </p:attrNameLst>
                                      </p:cBhvr>
                                      <p:to>
                                        <p:strVal val="visible"/>
                                      </p:to>
                                    </p:set>
                                    <p:anim calcmode="lin" valueType="num">
                                      <p:cBhvr additive="base">
                                        <p:cTn id="31" dur="500"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4" name="Picture 4" descr="MPj04276040000[1]"/>
          <p:cNvPicPr>
            <a:picLocks noChangeAspect="1" noChangeArrowheads="1"/>
          </p:cNvPicPr>
          <p:nvPr/>
        </p:nvPicPr>
        <p:blipFill>
          <a:blip r:embed="rId2" cstate="print"/>
          <a:srcRect/>
          <a:stretch>
            <a:fillRect/>
          </a:stretch>
        </p:blipFill>
        <p:spPr bwMode="auto">
          <a:xfrm>
            <a:off x="2514600" y="1981200"/>
            <a:ext cx="4038600" cy="4038600"/>
          </a:xfrm>
          <a:prstGeom prst="rect">
            <a:avLst/>
          </a:prstGeom>
          <a:noFill/>
          <a:ln w="9525">
            <a:noFill/>
            <a:miter lim="800000"/>
            <a:headEnd/>
            <a:tailEnd/>
          </a:ln>
        </p:spPr>
      </p:pic>
      <p:sp>
        <p:nvSpPr>
          <p:cNvPr id="40963" name="Rectangle 3"/>
          <p:cNvSpPr>
            <a:spLocks noGrp="1" noChangeArrowheads="1"/>
          </p:cNvSpPr>
          <p:nvPr>
            <p:ph type="body" idx="1"/>
          </p:nvPr>
        </p:nvSpPr>
        <p:spPr>
          <a:xfrm>
            <a:off x="152400" y="152400"/>
            <a:ext cx="8610600" cy="1600200"/>
          </a:xfrm>
        </p:spPr>
        <p:txBody>
          <a:bodyPr/>
          <a:lstStyle/>
          <a:p>
            <a:pPr eaLnBrk="1" hangingPunct="1">
              <a:lnSpc>
                <a:spcPct val="90000"/>
              </a:lnSpc>
            </a:pPr>
            <a:r>
              <a:rPr lang="en-US" sz="4000" b="1" dirty="0" smtClean="0">
                <a:solidFill>
                  <a:srgbClr val="FFFF00"/>
                </a:solidFill>
              </a:rPr>
              <a:t>What was your experience while playing The Urbanization Game?</a:t>
            </a:r>
          </a:p>
          <a:p>
            <a:pPr eaLnBrk="1" hangingPunct="1">
              <a:lnSpc>
                <a:spcPct val="90000"/>
              </a:lnSpc>
            </a:pPr>
            <a:endParaRPr lang="en-US" dirty="0" smtClean="0"/>
          </a:p>
          <a:p>
            <a:pPr eaLnBrk="1" hangingPunct="1">
              <a:lnSpc>
                <a:spcPct val="90000"/>
              </a:lnSpc>
              <a:buFontTx/>
              <a:buNone/>
            </a:pPr>
            <a:endParaRPr lang="en-US" dirty="0" smtClean="0"/>
          </a:p>
          <a:p>
            <a:pPr eaLnBrk="1" hangingPunct="1">
              <a:lnSpc>
                <a:spcPct val="90000"/>
              </a:lnSpc>
              <a:buFontTx/>
              <a:buNone/>
            </a:pPr>
            <a:endParaRPr lang="en-US" dirty="0" smtClean="0"/>
          </a:p>
          <a:p>
            <a:pPr eaLnBrk="1" hangingPunct="1">
              <a:lnSpc>
                <a:spcPct val="90000"/>
              </a:lnSpc>
              <a:buFontTx/>
              <a:buNone/>
            </a:pPr>
            <a:endParaRPr lang="en-US" dirty="0" smtClean="0"/>
          </a:p>
          <a:p>
            <a:pPr eaLnBrk="1" hangingPunct="1">
              <a:lnSpc>
                <a:spcPct val="90000"/>
              </a:lnSpc>
              <a:buFontTx/>
              <a:buNone/>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40964"/>
                                        </p:tgtEl>
                                        <p:attrNameLst>
                                          <p:attrName>style.visibility</p:attrName>
                                        </p:attrNameLst>
                                      </p:cBhvr>
                                      <p:to>
                                        <p:strVal val="visible"/>
                                      </p:to>
                                    </p:set>
                                    <p:animEffect transition="in" filter="wheel(1)">
                                      <p:cBhvr>
                                        <p:cTn id="11" dur="2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64000"/>
            <a:lum/>
          </a:blip>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Introduction – 1700 (3 minutes)</a:t>
            </a:r>
          </a:p>
        </p:txBody>
      </p:sp>
      <p:sp>
        <p:nvSpPr>
          <p:cNvPr id="16387" name="Content Placeholder 2"/>
          <p:cNvSpPr>
            <a:spLocks noGrp="1"/>
          </p:cNvSpPr>
          <p:nvPr>
            <p:ph idx="1"/>
          </p:nvPr>
        </p:nvSpPr>
        <p:spPr>
          <a:xfrm>
            <a:off x="457200" y="1371600"/>
            <a:ext cx="8229600" cy="4754563"/>
          </a:xfrm>
        </p:spPr>
        <p:txBody>
          <a:bodyPr/>
          <a:lstStyle/>
          <a:p>
            <a:pPr eaLnBrk="1" hangingPunct="1"/>
            <a:r>
              <a:rPr lang="en-US" sz="3200" b="1" dirty="0" smtClean="0"/>
              <a:t>The year is 1700 and the nation is England.  The scene is a rural village.</a:t>
            </a:r>
          </a:p>
          <a:p>
            <a:pPr eaLnBrk="1" hangingPunct="1"/>
            <a:r>
              <a:rPr lang="en-US" dirty="0" smtClean="0"/>
              <a:t>Draw a </a:t>
            </a:r>
            <a:r>
              <a:rPr lang="en-US" b="1" dirty="0" smtClean="0"/>
              <a:t>river</a:t>
            </a:r>
            <a:r>
              <a:rPr lang="en-US" dirty="0" smtClean="0"/>
              <a:t> across your paper connecting east to west; the river should be about 1 inch wide.</a:t>
            </a:r>
          </a:p>
          <a:p>
            <a:pPr eaLnBrk="1" hangingPunct="1"/>
            <a:r>
              <a:rPr lang="en-US" dirty="0" smtClean="0"/>
              <a:t>Draw a simple </a:t>
            </a:r>
            <a:r>
              <a:rPr lang="en-US" b="1" dirty="0" smtClean="0"/>
              <a:t>wooden bridge </a:t>
            </a:r>
            <a:r>
              <a:rPr lang="en-US" dirty="0" smtClean="0"/>
              <a:t>crossing the river; </a:t>
            </a:r>
          </a:p>
          <a:p>
            <a:pPr eaLnBrk="1" hangingPunct="1"/>
            <a:r>
              <a:rPr lang="en-US" dirty="0" smtClean="0"/>
              <a:t>Draw </a:t>
            </a:r>
            <a:r>
              <a:rPr lang="en-US" b="1" dirty="0" smtClean="0"/>
              <a:t>2 roads </a:t>
            </a:r>
            <a:r>
              <a:rPr lang="en-US" dirty="0" smtClean="0"/>
              <a:t>one running north to south and crossing the river at the bridge and one running from east to west.  Neither road need be a straight line. </a:t>
            </a:r>
          </a:p>
          <a:p>
            <a:pPr eaLnBrk="1" hangingPunct="1"/>
            <a:r>
              <a:rPr lang="en-US" dirty="0" smtClean="0"/>
              <a:t>Draw </a:t>
            </a:r>
            <a:r>
              <a:rPr lang="en-US" b="1" dirty="0" smtClean="0"/>
              <a:t>10 houses</a:t>
            </a:r>
            <a:r>
              <a:rPr lang="en-US" dirty="0" smtClean="0"/>
              <a:t>; </a:t>
            </a:r>
            <a:r>
              <a:rPr lang="en-US" b="1" dirty="0" smtClean="0"/>
              <a:t>1 church</a:t>
            </a:r>
            <a:r>
              <a:rPr lang="en-US" dirty="0" smtClean="0"/>
              <a:t>; </a:t>
            </a:r>
            <a:r>
              <a:rPr lang="en-US" b="1" dirty="0" smtClean="0"/>
              <a:t>1 cemetery</a:t>
            </a:r>
            <a:r>
              <a:rPr lang="en-US" dirty="0" smtClean="0"/>
              <a:t>; </a:t>
            </a:r>
            <a:r>
              <a:rPr lang="en-US" b="1" dirty="0" smtClean="0"/>
              <a:t>1 store</a:t>
            </a:r>
            <a:r>
              <a:rPr lang="en-US" dirty="0" smtClean="0"/>
              <a:t>; </a:t>
            </a:r>
            <a:r>
              <a:rPr lang="en-US" b="1" dirty="0" smtClean="0"/>
              <a:t>1 pub</a:t>
            </a:r>
            <a:r>
              <a:rPr lang="en-US" dirty="0" smtClean="0"/>
              <a:t>; </a:t>
            </a:r>
            <a:r>
              <a:rPr lang="en-US" b="1" dirty="0" smtClean="0"/>
              <a:t>1 coal mine</a:t>
            </a:r>
            <a:r>
              <a:rPr lang="en-US" dirty="0" smtClean="0"/>
              <a:t>; &amp; at least </a:t>
            </a:r>
            <a:r>
              <a:rPr lang="en-US" b="1" dirty="0" smtClean="0"/>
              <a:t>50 trees</a:t>
            </a:r>
          </a:p>
          <a:p>
            <a:pPr eaLnBrk="1" hangingPunct="1">
              <a:buFontTx/>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6387">
                                            <p:txEl>
                                              <p:pRg st="2" end="2"/>
                                            </p:txEl>
                                          </p:spTgt>
                                        </p:tgtEl>
                                        <p:attrNameLst>
                                          <p:attrName>style.visibility</p:attrName>
                                        </p:attrNameLst>
                                      </p:cBhvr>
                                      <p:to>
                                        <p:strVal val="visible"/>
                                      </p:to>
                                    </p:set>
                                    <p:anim calcmode="lin" valueType="num">
                                      <p:cBhvr additive="base">
                                        <p:cTn id="18"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16387">
                                            <p:txEl>
                                              <p:pRg st="3" end="3"/>
                                            </p:txEl>
                                          </p:spTgt>
                                        </p:tgtEl>
                                        <p:attrNameLst>
                                          <p:attrName>style.visibility</p:attrName>
                                        </p:attrNameLst>
                                      </p:cBhvr>
                                      <p:to>
                                        <p:strVal val="visible"/>
                                      </p:to>
                                    </p:set>
                                    <p:anim calcmode="lin" valueType="num">
                                      <p:cBhvr additive="base">
                                        <p:cTn id="23"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 presetClass="entr" presetSubtype="4" fill="hold" nodeType="afterEffect">
                                  <p:stCondLst>
                                    <p:cond delay="0"/>
                                  </p:stCondLst>
                                  <p:childTnLst>
                                    <p:set>
                                      <p:cBhvr>
                                        <p:cTn id="27" dur="1" fill="hold">
                                          <p:stCondLst>
                                            <p:cond delay="0"/>
                                          </p:stCondLst>
                                        </p:cTn>
                                        <p:tgtEl>
                                          <p:spTgt spid="16387">
                                            <p:txEl>
                                              <p:pRg st="4" end="4"/>
                                            </p:txEl>
                                          </p:spTgt>
                                        </p:tgtEl>
                                        <p:attrNameLst>
                                          <p:attrName>style.visibility</p:attrName>
                                        </p:attrNameLst>
                                      </p:cBhvr>
                                      <p:to>
                                        <p:strVal val="visible"/>
                                      </p:to>
                                    </p:set>
                                    <p:anim calcmode="lin" valueType="num">
                                      <p:cBhvr additive="base">
                                        <p:cTn id="28"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1000"/>
            <a:lum/>
          </a:blip>
          <a:srcRect/>
          <a:stretch>
            <a:fillRect l="-12000" r="-12000"/>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dirty="0" smtClean="0"/>
              <a:t>Round 1 - 1745 (2 minutes)</a:t>
            </a:r>
          </a:p>
        </p:txBody>
      </p:sp>
      <p:sp>
        <p:nvSpPr>
          <p:cNvPr id="17411" name="Content Placeholder 2"/>
          <p:cNvSpPr>
            <a:spLocks noGrp="1"/>
          </p:cNvSpPr>
          <p:nvPr>
            <p:ph idx="1"/>
          </p:nvPr>
        </p:nvSpPr>
        <p:spPr>
          <a:xfrm>
            <a:off x="228600" y="990600"/>
            <a:ext cx="8686800" cy="5410200"/>
          </a:xfrm>
        </p:spPr>
        <p:txBody>
          <a:bodyPr/>
          <a:lstStyle/>
          <a:p>
            <a:pPr eaLnBrk="1" hangingPunct="1"/>
            <a:r>
              <a:rPr lang="en-US" sz="2000" b="1" dirty="0" smtClean="0"/>
              <a:t>England’s geography is unique in that no section of the country is more than 90 miles from the sea and there are many navigable rivers that crisscross the countryside.  </a:t>
            </a:r>
          </a:p>
          <a:p>
            <a:pPr eaLnBrk="1" hangingPunct="1"/>
            <a:r>
              <a:rPr lang="en-US" sz="2000" b="1" dirty="0" smtClean="0"/>
              <a:t>An enterprising young capitalist (you) decides to invest money in the construction of a canal.  This is not a public venture but rather a private one.  The profits from your canal are astonishing!  For example, one canal built in 1745, the Oxford Canal, yielded a 300% annual return for its investors for a period of more than 30 years.  </a:t>
            </a:r>
          </a:p>
          <a:p>
            <a:pPr eaLnBrk="1" hangingPunct="1"/>
            <a:r>
              <a:rPr lang="en-US" sz="2000" b="1" dirty="0" smtClean="0"/>
              <a:t>This new revolution in transportation reduced the price of raw materials and reduced the cost of transportation drastically.  Coal could now be transported from the mines to the towns for half the price of horse-wagon transportation.  </a:t>
            </a:r>
          </a:p>
          <a:p>
            <a:pPr eaLnBrk="1" hangingPunct="1"/>
            <a:r>
              <a:rPr lang="en-US" sz="2000" b="1" dirty="0" smtClean="0">
                <a:solidFill>
                  <a:srgbClr val="FF0000"/>
                </a:solidFill>
              </a:rPr>
              <a:t>Since you invested your money, thereby making a tidy profit, build yourself 1 nice home anywhere on the map you would like it to be.  </a:t>
            </a:r>
          </a:p>
          <a:p>
            <a:pPr eaLnBrk="1" hangingPunct="1"/>
            <a:r>
              <a:rPr lang="en-US" sz="2000" b="1" dirty="0" smtClean="0">
                <a:solidFill>
                  <a:srgbClr val="FF0000"/>
                </a:solidFill>
              </a:rPr>
              <a:t>Don’t forget to construct the canal.  It must run parallel to the river.</a:t>
            </a:r>
          </a:p>
          <a:p>
            <a:pPr eaLnBrk="1" hangingPunct="1"/>
            <a:endParaRPr lang="en-US" sz="2000" dirty="0" smtClean="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pRg st="3" end="3"/>
                                            </p:txEl>
                                          </p:spTgt>
                                        </p:tgtEl>
                                        <p:attrNameLst>
                                          <p:attrName>style.visibility</p:attrName>
                                        </p:attrNameLst>
                                      </p:cBhvr>
                                      <p:to>
                                        <p:strVal val="visible"/>
                                      </p:to>
                                    </p:set>
                                    <p:anim calcmode="lin" valueType="num">
                                      <p:cBhvr additive="base">
                                        <p:cTn id="7"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7411">
                                            <p:txEl>
                                              <p:pRg st="4" end="4"/>
                                            </p:txEl>
                                          </p:spTgt>
                                        </p:tgtEl>
                                        <p:attrNameLst>
                                          <p:attrName>style.visibility</p:attrName>
                                        </p:attrNameLst>
                                      </p:cBhvr>
                                      <p:to>
                                        <p:strVal val="visible"/>
                                      </p:to>
                                    </p:set>
                                    <p:anim calcmode="lin" valueType="num">
                                      <p:cBhvr additive="base">
                                        <p:cTn id="1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47000"/>
            <a:lum/>
          </a:blip>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smtClean="0"/>
              <a:t>Round 2 - 1750 (1 minute)</a:t>
            </a:r>
          </a:p>
        </p:txBody>
      </p:sp>
      <p:sp>
        <p:nvSpPr>
          <p:cNvPr id="18435" name="Content Placeholder 2"/>
          <p:cNvSpPr>
            <a:spLocks noGrp="1"/>
          </p:cNvSpPr>
          <p:nvPr>
            <p:ph idx="1"/>
          </p:nvPr>
        </p:nvSpPr>
        <p:spPr/>
        <p:txBody>
          <a:bodyPr/>
          <a:lstStyle/>
          <a:p>
            <a:pPr eaLnBrk="1" hangingPunct="1"/>
            <a:r>
              <a:rPr lang="en-US" b="1" dirty="0" smtClean="0"/>
              <a:t>For a variety of different reasons (soap, diet, sanitation, etc…) there is a population explosion in England, and your village.  The cursed Bubonic Plague which for centuries wiped out your village has been virtually eliminated due to improved sanitation systems.  </a:t>
            </a:r>
          </a:p>
          <a:p>
            <a:pPr eaLnBrk="1" hangingPunct="1"/>
            <a:r>
              <a:rPr lang="en-US" b="1" dirty="0" smtClean="0">
                <a:solidFill>
                  <a:srgbClr val="FF0000"/>
                </a:solidFill>
              </a:rPr>
              <a:t>Add 5 houses (total 15).</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additive="base">
                                        <p:cTn id="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l="-3000" r="-3000"/>
          </a:stretch>
        </a:blip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6200"/>
            <a:ext cx="8229600" cy="609600"/>
          </a:xfrm>
        </p:spPr>
        <p:txBody>
          <a:bodyPr/>
          <a:lstStyle/>
          <a:p>
            <a:pPr eaLnBrk="1" hangingPunct="1"/>
            <a:r>
              <a:rPr lang="en-US" dirty="0" smtClean="0"/>
              <a:t>Round 3 - 1760 (1 minutes)</a:t>
            </a:r>
          </a:p>
        </p:txBody>
      </p:sp>
      <p:sp>
        <p:nvSpPr>
          <p:cNvPr id="19459" name="Content Placeholder 2"/>
          <p:cNvSpPr>
            <a:spLocks noGrp="1"/>
          </p:cNvSpPr>
          <p:nvPr>
            <p:ph idx="1"/>
          </p:nvPr>
        </p:nvSpPr>
        <p:spPr>
          <a:xfrm>
            <a:off x="228600" y="762000"/>
            <a:ext cx="8686800" cy="5943600"/>
          </a:xfrm>
        </p:spPr>
        <p:txBody>
          <a:bodyPr/>
          <a:lstStyle/>
          <a:p>
            <a:pPr eaLnBrk="1" hangingPunct="1"/>
            <a:r>
              <a:rPr lang="en-US" sz="1800" b="1" dirty="0" smtClean="0"/>
              <a:t>The people of your village need a bit more food and goods to meet the needs of the new inhabitants.  Coincidentally, a number of other noteworthy events occur around 1760.  First, a number of new mechanical inventions for farming are developed.  Perhaps the greatest impact was </a:t>
            </a:r>
            <a:r>
              <a:rPr lang="en-US" sz="1800" b="1" dirty="0" err="1" smtClean="0"/>
              <a:t>Jethro</a:t>
            </a:r>
            <a:r>
              <a:rPr lang="en-US" sz="1800" b="1" dirty="0" smtClean="0"/>
              <a:t> </a:t>
            </a:r>
            <a:r>
              <a:rPr lang="en-US" sz="1800" b="1" dirty="0" err="1" smtClean="0"/>
              <a:t>Tull’s</a:t>
            </a:r>
            <a:r>
              <a:rPr lang="en-US" sz="1800" b="1" dirty="0" smtClean="0"/>
              <a:t> creation of the seed drill and the horse drawn cultivator.  </a:t>
            </a:r>
          </a:p>
          <a:p>
            <a:pPr eaLnBrk="1" hangingPunct="1"/>
            <a:r>
              <a:rPr lang="en-US" sz="1800" b="1" dirty="0" smtClean="0"/>
              <a:t>Also, farmers begin to experiment with new, more productive farming practices like crop-rotation, new fertilizers, &amp; new livestock breeding techniques.   Consequently farm production is significantly increased.  But there is one problem.  Most farmers own one tract of land.  Why should they, or how could they, invest in expensive machines when their land is so small?  What’s more, it’s almost impossible to buy land from anyone!  </a:t>
            </a:r>
          </a:p>
          <a:p>
            <a:pPr eaLnBrk="1" hangingPunct="1"/>
            <a:r>
              <a:rPr lang="en-US" sz="1800" b="1" dirty="0" smtClean="0"/>
              <a:t>At the same time, pressure is placed on Parliament by large and small landowning farmers to make more land available.  Where is that land coming from?  State-owned land called the “Commons”.  A series of laws called the Enclosure Acts are passed by Parliament</a:t>
            </a:r>
            <a:r>
              <a:rPr lang="en-US" sz="1800" b="1" dirty="0"/>
              <a:t> </a:t>
            </a:r>
            <a:r>
              <a:rPr lang="en-US" sz="1800" b="1" dirty="0" smtClean="0"/>
              <a:t>which allows landowners can buy pieces of common land from the government, but only wealthy landowners can afford to do this. Small farmers suffer further </a:t>
            </a:r>
          </a:p>
          <a:p>
            <a:pPr eaLnBrk="1" hangingPunct="1"/>
            <a:r>
              <a:rPr lang="en-US" sz="1800" b="1" dirty="0" smtClean="0">
                <a:solidFill>
                  <a:srgbClr val="FF0000"/>
                </a:solidFill>
              </a:rPr>
              <a:t>Fence off an area 3x3 inches to be reserved as a commons. </a:t>
            </a:r>
          </a:p>
          <a:p>
            <a:pPr eaLnBrk="1" hangingPunct="1"/>
            <a:r>
              <a:rPr lang="en-US" sz="1800" b="1" dirty="0" smtClean="0">
                <a:solidFill>
                  <a:srgbClr val="FF0000"/>
                </a:solidFill>
              </a:rPr>
              <a:t>Add 5 houses (total 20) and 1 more nice house.</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19459">
                                            <p:txEl>
                                              <p:pRg st="4" end="4"/>
                                            </p:txEl>
                                          </p:spTgt>
                                        </p:tgtEl>
                                        <p:attrNameLst>
                                          <p:attrName>style.visibility</p:attrName>
                                        </p:attrNameLst>
                                      </p:cBhvr>
                                      <p:to>
                                        <p:strVal val="visible"/>
                                      </p:to>
                                    </p:set>
                                    <p:anim calcmode="lin" valueType="num">
                                      <p:cBhvr additive="base">
                                        <p:cTn id="30"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41000"/>
            <a:lum/>
          </a:blip>
          <a:srcRect/>
          <a:stretch>
            <a:fillRect/>
          </a:stretch>
        </a:blipFill>
        <a:effectLst/>
      </p:bgPr>
    </p:bg>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dirty="0" smtClean="0"/>
              <a:t>Round 4 – 1773 (1 minute)</a:t>
            </a:r>
          </a:p>
        </p:txBody>
      </p:sp>
      <p:sp>
        <p:nvSpPr>
          <p:cNvPr id="20483" name="Content Placeholder 2"/>
          <p:cNvSpPr>
            <a:spLocks noGrp="1"/>
          </p:cNvSpPr>
          <p:nvPr>
            <p:ph idx="1"/>
          </p:nvPr>
        </p:nvSpPr>
        <p:spPr>
          <a:xfrm>
            <a:off x="457200" y="1219200"/>
            <a:ext cx="8229600" cy="5257800"/>
          </a:xfrm>
        </p:spPr>
        <p:txBody>
          <a:bodyPr/>
          <a:lstStyle/>
          <a:p>
            <a:pPr eaLnBrk="1" hangingPunct="1"/>
            <a:r>
              <a:rPr lang="en-US" sz="2000" b="1" dirty="0" smtClean="0"/>
              <a:t>A man named Richard Arkwright invents a new machine that can spin and weave cloth a hundred times faster than could be done by hand in a farm cottage ( the most common way of producing cotton cloth up to this time): the cottage industry (putting-out  system).  He calls his new machine the Water Frame because its principle source of power was water.  </a:t>
            </a:r>
          </a:p>
          <a:p>
            <a:pPr eaLnBrk="1" hangingPunct="1"/>
            <a:r>
              <a:rPr lang="en-US" sz="2000" b="1" dirty="0" smtClean="0"/>
              <a:t>Let’s imagine that the first water frame was built in your village (because of the river).  Since the water frame was large, a special building was needed and thus, the first factory for producing cotton cloth was built.  </a:t>
            </a:r>
          </a:p>
          <a:p>
            <a:pPr eaLnBrk="1" hangingPunct="1"/>
            <a:r>
              <a:rPr lang="en-US" sz="2000" b="1" dirty="0" smtClean="0">
                <a:solidFill>
                  <a:srgbClr val="FF0000"/>
                </a:solidFill>
              </a:rPr>
              <a:t>Add 1 factory (no smoke—it is powered by water).  Remember, the cotton factory must be placed on the river bank.  Canal water is not swift enough to generate the power to the working parts of the water frame.    </a:t>
            </a:r>
          </a:p>
          <a:p>
            <a:pPr eaLnBrk="1" hangingPunct="1"/>
            <a:r>
              <a:rPr lang="en-US" sz="2000" b="1" dirty="0" smtClean="0">
                <a:solidFill>
                  <a:srgbClr val="FF0000"/>
                </a:solidFill>
              </a:rPr>
              <a:t>Add 5 houses for workers (total 25)  </a:t>
            </a:r>
          </a:p>
          <a:p>
            <a:pPr eaLnBrk="1" hangingPunct="1"/>
            <a:endParaRPr lang="en-US"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20483">
                                            <p:txEl>
                                              <p:pRg st="3" end="3"/>
                                            </p:txEl>
                                          </p:spTgt>
                                        </p:tgtEl>
                                        <p:attrNameLst>
                                          <p:attrName>style.visibility</p:attrName>
                                        </p:attrNameLst>
                                      </p:cBhvr>
                                      <p:to>
                                        <p:strVal val="visible"/>
                                      </p:to>
                                    </p:set>
                                    <p:anim calcmode="lin" valueType="num">
                                      <p:cBhvr additive="base">
                                        <p:cTn id="24"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alphaModFix amt="46000"/>
            <a:lum/>
          </a:blip>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b="1" dirty="0" smtClean="0">
                <a:solidFill>
                  <a:schemeClr val="tx1"/>
                </a:solidFill>
              </a:rPr>
              <a:t>Round 5 – 1774 (1.5 minutes)</a:t>
            </a:r>
          </a:p>
        </p:txBody>
      </p:sp>
      <p:sp>
        <p:nvSpPr>
          <p:cNvPr id="21507" name="Content Placeholder 2"/>
          <p:cNvSpPr>
            <a:spLocks noGrp="1"/>
          </p:cNvSpPr>
          <p:nvPr>
            <p:ph idx="1"/>
          </p:nvPr>
        </p:nvSpPr>
        <p:spPr/>
        <p:txBody>
          <a:bodyPr/>
          <a:lstStyle/>
          <a:p>
            <a:pPr eaLnBrk="1" hangingPunct="1"/>
            <a:r>
              <a:rPr lang="en-US" b="1" dirty="0" smtClean="0"/>
              <a:t>Workers are needed to work in this new factory.  Since many people (women) cannot compete with the spinning and weaving of cloth made in the factory and there are large numbers of poor families who have lost their livelihood due to the Enclosure Acts and Highland Clearances, we do have an available supply of workers.  </a:t>
            </a:r>
          </a:p>
          <a:p>
            <a:pPr eaLnBrk="1" hangingPunct="1"/>
            <a:r>
              <a:rPr lang="en-US" b="1" dirty="0" smtClean="0"/>
              <a:t>People move to your village to find work.  </a:t>
            </a:r>
          </a:p>
          <a:p>
            <a:pPr eaLnBrk="1" hangingPunct="1"/>
            <a:r>
              <a:rPr lang="en-US" b="1" dirty="0" smtClean="0">
                <a:solidFill>
                  <a:srgbClr val="FF0000"/>
                </a:solidFill>
              </a:rPr>
              <a:t>Add  15  houses (total 40); 1  church , 1  pub, &amp;  1  store.  </a:t>
            </a:r>
          </a:p>
          <a:p>
            <a:pPr eaLnBrk="1" hangingPunct="1"/>
            <a:r>
              <a:rPr lang="en-US" b="1" dirty="0" smtClean="0">
                <a:solidFill>
                  <a:srgbClr val="FF0000"/>
                </a:solidFill>
              </a:rPr>
              <a:t>You may draw additional roads and 1 additional bridge.  </a:t>
            </a:r>
          </a:p>
          <a:p>
            <a:pPr eaLnBrk="1" hangingPunct="1"/>
            <a:endParaRPr lang="en-US" dirty="0" smtClean="0">
              <a:solidFill>
                <a:srgbClr val="FF0000"/>
              </a:solidFill>
            </a:endParaRPr>
          </a:p>
        </p:txBody>
      </p:sp>
      <p:sp>
        <p:nvSpPr>
          <p:cNvPr id="21508" name="TextBox 3"/>
          <p:cNvSpPr txBox="1">
            <a:spLocks noChangeArrowheads="1"/>
          </p:cNvSpPr>
          <p:nvPr/>
        </p:nvSpPr>
        <p:spPr bwMode="auto">
          <a:xfrm>
            <a:off x="2590800" y="6629400"/>
            <a:ext cx="2359025" cy="215900"/>
          </a:xfrm>
          <a:prstGeom prst="rect">
            <a:avLst/>
          </a:prstGeom>
          <a:noFill/>
          <a:ln w="9525">
            <a:noFill/>
            <a:miter lim="800000"/>
            <a:headEnd/>
            <a:tailEnd/>
          </a:ln>
        </p:spPr>
        <p:txBody>
          <a:bodyPr wrap="none">
            <a:spAutoFit/>
          </a:bodyPr>
          <a:lstStyle/>
          <a:p>
            <a:r>
              <a:rPr lang="en-US" sz="800"/>
              <a:t>http://www.uncp.edu/home/rwb/power_loom.jpg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21507">
                                            <p:txEl>
                                              <p:pRg st="3" end="3"/>
                                            </p:txEl>
                                          </p:spTgt>
                                        </p:tgtEl>
                                        <p:attrNameLst>
                                          <p:attrName>style.visibility</p:attrName>
                                        </p:attrNameLst>
                                      </p:cBhvr>
                                      <p:to>
                                        <p:strVal val="visible"/>
                                      </p:to>
                                    </p:set>
                                    <p:anim calcmode="lin" valueType="num">
                                      <p:cBhvr additive="base">
                                        <p:cTn id="24"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t="-44000" b="-44000"/>
          </a:stretch>
        </a:blipFill>
        <a:effectLst/>
      </p:bgPr>
    </p:bg>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t>Round 6 – 1776 (1.5 minutes)</a:t>
            </a:r>
          </a:p>
        </p:txBody>
      </p:sp>
      <p:sp>
        <p:nvSpPr>
          <p:cNvPr id="22531" name="Content Placeholder 2"/>
          <p:cNvSpPr>
            <a:spLocks noGrp="1"/>
          </p:cNvSpPr>
          <p:nvPr>
            <p:ph idx="1"/>
          </p:nvPr>
        </p:nvSpPr>
        <p:spPr/>
        <p:txBody>
          <a:bodyPr/>
          <a:lstStyle/>
          <a:p>
            <a:pPr eaLnBrk="1" hangingPunct="1"/>
            <a:r>
              <a:rPr lang="en-US" dirty="0" smtClean="0"/>
              <a:t>The profits from the first textile factory are enormous.  It should be no surprise that Richard Arkwright is referred to with two titles:  The first millionaire and the father of the factory.  New factories are built in your community: </a:t>
            </a:r>
          </a:p>
          <a:p>
            <a:pPr eaLnBrk="1" hangingPunct="1"/>
            <a:r>
              <a:rPr lang="en-US" dirty="0" smtClean="0"/>
              <a:t>The </a:t>
            </a:r>
            <a:r>
              <a:rPr lang="en-US" dirty="0"/>
              <a:t>early owners of these factories called themselves capitalists because they had the capital or money to purchase the raw material, the building, the water frame, and to pay their workers a fixed wage and make a profit. </a:t>
            </a:r>
            <a:endParaRPr lang="en-US" dirty="0" smtClean="0"/>
          </a:p>
          <a:p>
            <a:pPr eaLnBrk="1" hangingPunct="1"/>
            <a:r>
              <a:rPr lang="en-US" dirty="0" smtClean="0">
                <a:solidFill>
                  <a:srgbClr val="FF0000"/>
                </a:solidFill>
              </a:rPr>
              <a:t>Add </a:t>
            </a:r>
            <a:r>
              <a:rPr lang="en-US" b="1" dirty="0" smtClean="0">
                <a:solidFill>
                  <a:srgbClr val="FF0000"/>
                </a:solidFill>
              </a:rPr>
              <a:t>5 new factories </a:t>
            </a:r>
            <a:r>
              <a:rPr lang="en-US" dirty="0" smtClean="0">
                <a:solidFill>
                  <a:srgbClr val="FF0000"/>
                </a:solidFill>
              </a:rPr>
              <a:t>(must be on the river bank as they need water power).    </a:t>
            </a:r>
          </a:p>
          <a:p>
            <a:pPr eaLnBrk="1" hangingPunct="1"/>
            <a:r>
              <a:rPr lang="en-US" dirty="0" smtClean="0">
                <a:solidFill>
                  <a:srgbClr val="FF0000"/>
                </a:solidFill>
              </a:rPr>
              <a:t>Add </a:t>
            </a:r>
            <a:r>
              <a:rPr lang="en-US" b="1" dirty="0" smtClean="0">
                <a:solidFill>
                  <a:srgbClr val="FF0000"/>
                </a:solidFill>
              </a:rPr>
              <a:t>5 houses </a:t>
            </a:r>
            <a:r>
              <a:rPr lang="en-US" dirty="0" smtClean="0">
                <a:solidFill>
                  <a:srgbClr val="FF0000"/>
                </a:solidFill>
              </a:rPr>
              <a:t>(total 45)</a:t>
            </a:r>
          </a:p>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22531">
                                            <p:txEl>
                                              <p:pRg st="3" end="3"/>
                                            </p:txEl>
                                          </p:spTgt>
                                        </p:tgtEl>
                                        <p:attrNameLst>
                                          <p:attrName>style.visibility</p:attrName>
                                        </p:attrNameLst>
                                      </p:cBhvr>
                                      <p:to>
                                        <p:strVal val="visible"/>
                                      </p:to>
                                    </p:set>
                                    <p:anim calcmode="lin" valueType="num">
                                      <p:cBhvr additive="base">
                                        <p:cTn id="24"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6BB3835BD18140A83CC64C50F49862" ma:contentTypeVersion="0" ma:contentTypeDescription="Create a new document." ma:contentTypeScope="" ma:versionID="ea9f450e94cc9b067b64a116d688b2d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81E9FAA-86EA-4970-849D-746D2AC372ED}">
  <ds:schemaRefs>
    <ds:schemaRef ds:uri="http://purl.org/dc/terms/"/>
    <ds:schemaRef ds:uri="http://schemas.microsoft.com/office/2006/documentManagement/types"/>
    <ds:schemaRef ds:uri="http://schemas.microsoft.com/office/2006/metadata/properties"/>
    <ds:schemaRef ds:uri="http://purl.org/dc/dcmitype/"/>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CE6D9CF-FC52-4FE8-8F6C-43FA56EB25B5}">
  <ds:schemaRefs>
    <ds:schemaRef ds:uri="http://schemas.microsoft.com/sharepoint/v3/contenttype/forms"/>
  </ds:schemaRefs>
</ds:datastoreItem>
</file>

<file path=customXml/itemProps3.xml><?xml version="1.0" encoding="utf-8"?>
<ds:datastoreItem xmlns:ds="http://schemas.openxmlformats.org/officeDocument/2006/customXml" ds:itemID="{183AC16C-FA5A-4ECE-B8FB-53B5B89485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2553</TotalTime>
  <Words>684</Words>
  <Application>Microsoft Office PowerPoint</Application>
  <PresentationFormat>On-screen Show (4:3)</PresentationFormat>
  <Paragraphs>145</Paragraphs>
  <Slides>24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Arabic Typesetting</vt:lpstr>
      <vt:lpstr>Arial</vt:lpstr>
      <vt:lpstr>Calibri</vt:lpstr>
      <vt:lpstr>Default Design</vt:lpstr>
      <vt:lpstr>The Urbanization Game</vt:lpstr>
      <vt:lpstr>To Begin</vt:lpstr>
      <vt:lpstr>Introduction – 1700 (3 minutes)</vt:lpstr>
      <vt:lpstr>Round 1 - 1745 (2 minutes)</vt:lpstr>
      <vt:lpstr>Round 2 - 1750 (1 minute)</vt:lpstr>
      <vt:lpstr>Round 3 - 1760 (1 minutes)</vt:lpstr>
      <vt:lpstr>Round 4 – 1773 (1 minute)</vt:lpstr>
      <vt:lpstr>Round 5 – 1774 (1.5 minutes)</vt:lpstr>
      <vt:lpstr>Round 6 – 1776 (1.5 minutes)</vt:lpstr>
      <vt:lpstr>Round 7 – 1780 (1 minute)</vt:lpstr>
      <vt:lpstr>Round 8 - 1781 (1.5 minutes)</vt:lpstr>
      <vt:lpstr>Round 9 – 1782 (1.5 minutes)</vt:lpstr>
      <vt:lpstr>Round 10 - 1783 (1.5 minutes)</vt:lpstr>
      <vt:lpstr>Round 11 - 1785 (1.5 minutes)</vt:lpstr>
      <vt:lpstr>Round 12 - 1800 (1 minute)</vt:lpstr>
      <vt:lpstr>Round 13 - 1815 (1minute)</vt:lpstr>
      <vt:lpstr>Round 14 - 1820 (1.5 minutes)</vt:lpstr>
      <vt:lpstr>Round 15 - 1827 (1 minute)</vt:lpstr>
      <vt:lpstr>Round 16 - 1838 (1 minute)</vt:lpstr>
      <vt:lpstr>Round 17 - 1840 (1 minute)</vt:lpstr>
      <vt:lpstr>Round 18 - 1842 (1 minute)</vt:lpstr>
      <vt:lpstr>Round 19 - 1845 (45 seconds)</vt:lpstr>
      <vt:lpstr>Round 20 - 1850 (30 seconds)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and Economical Trends 1850-1914</dc:title>
  <dc:creator>Richard</dc:creator>
  <cp:lastModifiedBy>Ramelli, Andrea</cp:lastModifiedBy>
  <cp:revision>153</cp:revision>
  <dcterms:created xsi:type="dcterms:W3CDTF">2009-01-25T00:10:10Z</dcterms:created>
  <dcterms:modified xsi:type="dcterms:W3CDTF">2014-03-18T17:06:01Z</dcterms:modified>
</cp:coreProperties>
</file>