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43891200" cy="36576000"/>
  <p:notesSz cx="6858000" cy="9144000"/>
  <p:defaultTextStyle>
    <a:defPPr>
      <a:defRPr lang="en-US"/>
    </a:defPPr>
    <a:lvl1pPr marL="0" algn="l" defTabSz="9144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400" algn="l" defTabSz="9144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800" algn="l" defTabSz="9144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3200" algn="l" defTabSz="9144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7600" algn="l" defTabSz="9144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2000" algn="l" defTabSz="9144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6400" algn="l" defTabSz="9144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0800" algn="l" defTabSz="9144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5200" algn="l" defTabSz="9144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99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5" autoAdjust="0"/>
    <p:restoredTop sz="94575" autoAdjust="0"/>
  </p:normalViewPr>
  <p:slideViewPr>
    <p:cSldViewPr snapToGrid="0" snapToObjects="1">
      <p:cViewPr>
        <p:scale>
          <a:sx n="19" d="100"/>
          <a:sy n="19" d="100"/>
        </p:scale>
        <p:origin x="-1400" y="-192"/>
      </p:cViewPr>
      <p:guideLst>
        <p:guide orient="horz" pos="11520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1362273"/>
            <a:ext cx="37307520" cy="78401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20726400"/>
            <a:ext cx="30723840" cy="9347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572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486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400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315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FEA7E-B926-9C48-AEFA-B41B48F509FD}" type="datetimeFigureOut">
              <a:rPr lang="en-US" smtClean="0"/>
              <a:t>2/15/14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D1AA9-544D-5C4F-8F6D-FBA55774B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1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FEA7E-B926-9C48-AEFA-B41B48F509FD}" type="datetimeFigureOut">
              <a:rPr lang="en-US" smtClean="0"/>
              <a:t>2/15/14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D1AA9-544D-5C4F-8F6D-FBA55774B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890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3647186" y="1363140"/>
            <a:ext cx="41475657" cy="29133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220203" y="1363140"/>
            <a:ext cx="123695463" cy="29133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FEA7E-B926-9C48-AEFA-B41B48F509FD}" type="datetimeFigureOut">
              <a:rPr lang="en-US" smtClean="0"/>
              <a:t>2/15/14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D1AA9-544D-5C4F-8F6D-FBA55774B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503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FEA7E-B926-9C48-AEFA-B41B48F509FD}" type="datetimeFigureOut">
              <a:rPr lang="en-US" smtClean="0"/>
              <a:t>2/15/14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D1AA9-544D-5C4F-8F6D-FBA55774B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82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3" y="23503469"/>
            <a:ext cx="37307520" cy="7264400"/>
          </a:xfrm>
        </p:spPr>
        <p:txBody>
          <a:bodyPr anchor="t"/>
          <a:lstStyle>
            <a:lvl1pPr algn="l">
              <a:defRPr sz="8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3" y="15502471"/>
            <a:ext cx="37307520" cy="8001000"/>
          </a:xfrm>
        </p:spPr>
        <p:txBody>
          <a:bodyPr anchor="b"/>
          <a:lstStyle>
            <a:lvl1pPr marL="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FEA7E-B926-9C48-AEFA-B41B48F509FD}" type="datetimeFigureOut">
              <a:rPr lang="en-US" smtClean="0"/>
              <a:t>2/15/14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D1AA9-544D-5C4F-8F6D-FBA55774B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264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20203" y="7967140"/>
            <a:ext cx="82585560" cy="22529800"/>
          </a:xfrm>
        </p:spPr>
        <p:txBody>
          <a:bodyPr/>
          <a:lstStyle>
            <a:lvl1pPr>
              <a:defRPr sz="56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37283" y="7967140"/>
            <a:ext cx="82585560" cy="22529800"/>
          </a:xfrm>
        </p:spPr>
        <p:txBody>
          <a:bodyPr/>
          <a:lstStyle>
            <a:lvl1pPr>
              <a:defRPr sz="56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FEA7E-B926-9C48-AEFA-B41B48F509FD}" type="datetimeFigureOut">
              <a:rPr lang="en-US" smtClean="0"/>
              <a:t>2/15/14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D1AA9-544D-5C4F-8F6D-FBA55774B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805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464737"/>
            <a:ext cx="39502080" cy="6096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3" y="8187273"/>
            <a:ext cx="19392903" cy="3412063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3" y="11599336"/>
            <a:ext cx="19392903" cy="21073537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3" y="8187273"/>
            <a:ext cx="19400520" cy="3412063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3" y="11599336"/>
            <a:ext cx="19400520" cy="21073537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FEA7E-B926-9C48-AEFA-B41B48F509FD}" type="datetimeFigureOut">
              <a:rPr lang="en-US" smtClean="0"/>
              <a:t>2/15/14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D1AA9-544D-5C4F-8F6D-FBA55774B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891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FEA7E-B926-9C48-AEFA-B41B48F509FD}" type="datetimeFigureOut">
              <a:rPr lang="en-US" smtClean="0"/>
              <a:t>2/15/14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D1AA9-544D-5C4F-8F6D-FBA55774B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907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FEA7E-B926-9C48-AEFA-B41B48F509FD}" type="datetimeFigureOut">
              <a:rPr lang="en-US" smtClean="0"/>
              <a:t>2/15/14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D1AA9-544D-5C4F-8F6D-FBA55774B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14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7" y="1456269"/>
            <a:ext cx="14439903" cy="6197600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456271"/>
            <a:ext cx="24536400" cy="3121660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7" y="7653871"/>
            <a:ext cx="14439903" cy="25019000"/>
          </a:xfrm>
        </p:spPr>
        <p:txBody>
          <a:bodyPr/>
          <a:lstStyle>
            <a:lvl1pPr marL="0" indent="0">
              <a:buNone/>
              <a:defRPr sz="2800"/>
            </a:lvl1pPr>
            <a:lvl2pPr marL="914400" indent="0">
              <a:buNone/>
              <a:defRPr sz="2400"/>
            </a:lvl2pPr>
            <a:lvl3pPr marL="1828800" indent="0">
              <a:buNone/>
              <a:defRPr sz="2000"/>
            </a:lvl3pPr>
            <a:lvl4pPr marL="2743200" indent="0">
              <a:buNone/>
              <a:defRPr sz="1800"/>
            </a:lvl4pPr>
            <a:lvl5pPr marL="3657600" indent="0">
              <a:buNone/>
              <a:defRPr sz="1800"/>
            </a:lvl5pPr>
            <a:lvl6pPr marL="4572000" indent="0">
              <a:buNone/>
              <a:defRPr sz="1800"/>
            </a:lvl6pPr>
            <a:lvl7pPr marL="5486400" indent="0">
              <a:buNone/>
              <a:defRPr sz="1800"/>
            </a:lvl7pPr>
            <a:lvl8pPr marL="6400800" indent="0">
              <a:buNone/>
              <a:defRPr sz="1800"/>
            </a:lvl8pPr>
            <a:lvl9pPr marL="7315200" indent="0"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FEA7E-B926-9C48-AEFA-B41B48F509FD}" type="datetimeFigureOut">
              <a:rPr lang="en-US" smtClean="0"/>
              <a:t>2/15/14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D1AA9-544D-5C4F-8F6D-FBA55774B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913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3" y="25603203"/>
            <a:ext cx="26334720" cy="3022600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3" y="3268131"/>
            <a:ext cx="26334720" cy="21945600"/>
          </a:xfrm>
        </p:spPr>
        <p:txBody>
          <a:bodyPr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3" y="28625803"/>
            <a:ext cx="26334720" cy="4292600"/>
          </a:xfrm>
        </p:spPr>
        <p:txBody>
          <a:bodyPr/>
          <a:lstStyle>
            <a:lvl1pPr marL="0" indent="0">
              <a:buNone/>
              <a:defRPr sz="2800"/>
            </a:lvl1pPr>
            <a:lvl2pPr marL="914400" indent="0">
              <a:buNone/>
              <a:defRPr sz="2400"/>
            </a:lvl2pPr>
            <a:lvl3pPr marL="1828800" indent="0">
              <a:buNone/>
              <a:defRPr sz="2000"/>
            </a:lvl3pPr>
            <a:lvl4pPr marL="2743200" indent="0">
              <a:buNone/>
              <a:defRPr sz="1800"/>
            </a:lvl4pPr>
            <a:lvl5pPr marL="3657600" indent="0">
              <a:buNone/>
              <a:defRPr sz="1800"/>
            </a:lvl5pPr>
            <a:lvl6pPr marL="4572000" indent="0">
              <a:buNone/>
              <a:defRPr sz="1800"/>
            </a:lvl6pPr>
            <a:lvl7pPr marL="5486400" indent="0">
              <a:buNone/>
              <a:defRPr sz="1800"/>
            </a:lvl7pPr>
            <a:lvl8pPr marL="6400800" indent="0">
              <a:buNone/>
              <a:defRPr sz="1800"/>
            </a:lvl8pPr>
            <a:lvl9pPr marL="7315200" indent="0"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FEA7E-B926-9C48-AEFA-B41B48F509FD}" type="datetimeFigureOut">
              <a:rPr lang="en-US" smtClean="0"/>
              <a:t>2/15/14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D1AA9-544D-5C4F-8F6D-FBA55774B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638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464737"/>
            <a:ext cx="39502080" cy="6096000"/>
          </a:xfrm>
          <a:prstGeom prst="rect">
            <a:avLst/>
          </a:prstGeom>
        </p:spPr>
        <p:txBody>
          <a:bodyPr vert="horz" lIns="182880" tIns="91440" rIns="182880" bIns="9144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8534408"/>
            <a:ext cx="39502080" cy="24138469"/>
          </a:xfrm>
          <a:prstGeom prst="rect">
            <a:avLst/>
          </a:prstGeom>
        </p:spPr>
        <p:txBody>
          <a:bodyPr vert="horz" lIns="182880" tIns="91440" rIns="182880" bIns="9144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3900541"/>
            <a:ext cx="10241280" cy="1947331"/>
          </a:xfrm>
          <a:prstGeom prst="rect">
            <a:avLst/>
          </a:prstGeom>
        </p:spPr>
        <p:txBody>
          <a:bodyPr vert="horz" lIns="182880" tIns="91440" rIns="182880" bIns="9144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FEA7E-B926-9C48-AEFA-B41B48F509FD}" type="datetimeFigureOut">
              <a:rPr lang="en-US" smtClean="0"/>
              <a:t>2/15/14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3900541"/>
            <a:ext cx="13898880" cy="1947331"/>
          </a:xfrm>
          <a:prstGeom prst="rect">
            <a:avLst/>
          </a:prstGeom>
        </p:spPr>
        <p:txBody>
          <a:bodyPr vert="horz" lIns="182880" tIns="91440" rIns="182880" bIns="9144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3900541"/>
            <a:ext cx="10241280" cy="1947331"/>
          </a:xfrm>
          <a:prstGeom prst="rect">
            <a:avLst/>
          </a:prstGeom>
        </p:spPr>
        <p:txBody>
          <a:bodyPr vert="horz" lIns="182880" tIns="91440" rIns="182880" bIns="9144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D1AA9-544D-5C4F-8F6D-FBA55774B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2762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5800" indent="-685800" algn="l" defTabSz="914400" rtl="0" eaLnBrk="1" latinLnBrk="0" hangingPunct="1">
        <a:spcBef>
          <a:spcPct val="20000"/>
        </a:spcBef>
        <a:buFont typeface="Arial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1pPr>
      <a:lvl2pPr marL="1485900" indent="-571500" algn="l" defTabSz="914400" rtl="0" eaLnBrk="1" latinLnBrk="0" hangingPunct="1">
        <a:spcBef>
          <a:spcPct val="20000"/>
        </a:spcBef>
        <a:buFont typeface="Arial"/>
        <a:buChar char="–"/>
        <a:defRPr sz="56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914400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914400" rtl="0" eaLnBrk="1" latinLnBrk="0" hangingPunct="1">
        <a:spcBef>
          <a:spcPct val="20000"/>
        </a:spcBef>
        <a:buFont typeface="Arial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914400" rtl="0" eaLnBrk="1" latinLnBrk="0" hangingPunct="1">
        <a:spcBef>
          <a:spcPct val="20000"/>
        </a:spcBef>
        <a:buFont typeface="Arial"/>
        <a:buChar char="»"/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914400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914400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914400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914400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60475" y="48236"/>
            <a:ext cx="31198024" cy="817146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9000" b="1" i="1" dirty="0" smtClean="0">
                <a:solidFill>
                  <a:srgbClr val="000066"/>
                </a:solidFill>
                <a:latin typeface="Times New Roman"/>
                <a:cs typeface="Times New Roman"/>
              </a:rPr>
              <a:t>Finding the Hero </a:t>
            </a:r>
          </a:p>
          <a:p>
            <a:pPr algn="ctr"/>
            <a:r>
              <a:rPr lang="en-US" sz="19000" b="1" i="1" dirty="0" smtClean="0">
                <a:solidFill>
                  <a:srgbClr val="000066"/>
                </a:solidFill>
                <a:latin typeface="Times New Roman"/>
                <a:cs typeface="Times New Roman"/>
              </a:rPr>
              <a:t>in Each of Us</a:t>
            </a:r>
          </a:p>
          <a:p>
            <a:pPr algn="ctr"/>
            <a:r>
              <a:rPr lang="en-US" sz="14500" b="1" dirty="0" smtClean="0">
                <a:solidFill>
                  <a:srgbClr val="000066"/>
                </a:solidFill>
                <a:latin typeface="Times New Roman"/>
                <a:cs typeface="Times New Roman"/>
              </a:rPr>
              <a:t>Greg Nielsen, M.Ed.</a:t>
            </a:r>
            <a:endParaRPr lang="en-US" sz="14500" b="1" dirty="0">
              <a:solidFill>
                <a:srgbClr val="000066"/>
              </a:solidFill>
              <a:latin typeface="Times New Roman"/>
              <a:cs typeface="Times New Roman"/>
            </a:endParaRPr>
          </a:p>
        </p:txBody>
      </p:sp>
      <p:pic>
        <p:nvPicPr>
          <p:cNvPr id="5" name="Picture 4" descr="Unr 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" y="48236"/>
            <a:ext cx="5370729" cy="5225143"/>
          </a:xfrm>
          <a:prstGeom prst="rect">
            <a:avLst/>
          </a:prstGeom>
        </p:spPr>
      </p:pic>
      <p:pic>
        <p:nvPicPr>
          <p:cNvPr id="6" name="Picture 5" descr="Unr logo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83231" y="48236"/>
            <a:ext cx="5207971" cy="5225143"/>
          </a:xfrm>
          <a:prstGeom prst="rect">
            <a:avLst/>
          </a:prstGeom>
        </p:spPr>
      </p:pic>
      <p:pic>
        <p:nvPicPr>
          <p:cNvPr id="8" name="Picture 7" descr="the-hero_s-journey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139" y="9628035"/>
            <a:ext cx="20264908" cy="1641561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3328427" y="9628035"/>
            <a:ext cx="18747489" cy="1740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500" b="1" dirty="0" smtClean="0">
                <a:latin typeface="Times New Roman"/>
                <a:cs typeface="Times New Roman"/>
              </a:rPr>
              <a:t>Using the Hero’s Journey </a:t>
            </a:r>
          </a:p>
          <a:p>
            <a:r>
              <a:rPr lang="en-US" sz="12500" b="1" dirty="0" smtClean="0">
                <a:latin typeface="Times New Roman"/>
                <a:cs typeface="Times New Roman"/>
              </a:rPr>
              <a:t>Model, Create a Hero Journey  Presentation &amp; Essay that Reflects a Step-by-Step Experience from Your Own Life.  Use the Hero Journey Worksheet </a:t>
            </a:r>
          </a:p>
          <a:p>
            <a:r>
              <a:rPr lang="en-US" sz="12500" b="1" dirty="0" smtClean="0">
                <a:latin typeface="Times New Roman"/>
                <a:cs typeface="Times New Roman"/>
              </a:rPr>
              <a:t>as Your Guide.</a:t>
            </a:r>
          </a:p>
          <a:p>
            <a:endParaRPr lang="en-US" sz="12500" b="1" dirty="0">
              <a:latin typeface="Times New Roman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54589" y="26043644"/>
            <a:ext cx="16662890" cy="125726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0" b="1" dirty="0" smtClean="0">
                <a:latin typeface="Times New Roman"/>
                <a:cs typeface="Times New Roman"/>
              </a:rPr>
              <a:t>Benefits:</a:t>
            </a:r>
          </a:p>
          <a:p>
            <a:r>
              <a:rPr lang="en-US" sz="7900" b="1" dirty="0" smtClean="0">
                <a:latin typeface="Times New Roman"/>
                <a:cs typeface="Times New Roman"/>
              </a:rPr>
              <a:t> * Process Thinking</a:t>
            </a:r>
          </a:p>
          <a:p>
            <a:r>
              <a:rPr lang="en-US" sz="7900" b="1" dirty="0" smtClean="0">
                <a:latin typeface="Times New Roman"/>
                <a:cs typeface="Times New Roman"/>
              </a:rPr>
              <a:t> * Depth of  Knowledge (DOK)  </a:t>
            </a:r>
          </a:p>
          <a:p>
            <a:r>
              <a:rPr lang="en-US" sz="7900" b="1" dirty="0">
                <a:latin typeface="Times New Roman"/>
                <a:cs typeface="Times New Roman"/>
              </a:rPr>
              <a:t> </a:t>
            </a:r>
            <a:r>
              <a:rPr lang="en-US" sz="7900" b="1" dirty="0" smtClean="0">
                <a:latin typeface="Times New Roman"/>
                <a:cs typeface="Times New Roman"/>
              </a:rPr>
              <a:t>* Spectrum Thinking</a:t>
            </a:r>
          </a:p>
          <a:p>
            <a:r>
              <a:rPr lang="en-US" sz="7900" b="1" dirty="0" smtClean="0">
                <a:latin typeface="Times New Roman"/>
                <a:cs typeface="Times New Roman"/>
              </a:rPr>
              <a:t> * Evaluative Thinking</a:t>
            </a:r>
          </a:p>
          <a:p>
            <a:r>
              <a:rPr lang="en-US" sz="7900" b="1" dirty="0">
                <a:latin typeface="Times New Roman"/>
                <a:cs typeface="Times New Roman"/>
              </a:rPr>
              <a:t> </a:t>
            </a:r>
            <a:r>
              <a:rPr lang="en-US" sz="7900" b="1" dirty="0" smtClean="0">
                <a:latin typeface="Times New Roman"/>
                <a:cs typeface="Times New Roman"/>
              </a:rPr>
              <a:t>* Reflective Thinking</a:t>
            </a:r>
          </a:p>
          <a:p>
            <a:r>
              <a:rPr lang="en-US" sz="7900" b="1" dirty="0">
                <a:latin typeface="Times New Roman"/>
                <a:cs typeface="Times New Roman"/>
              </a:rPr>
              <a:t> </a:t>
            </a:r>
            <a:r>
              <a:rPr lang="en-US" sz="7900" b="1" dirty="0" smtClean="0">
                <a:latin typeface="Times New Roman"/>
                <a:cs typeface="Times New Roman"/>
              </a:rPr>
              <a:t>* Metaphorical Thinking</a:t>
            </a:r>
          </a:p>
          <a:p>
            <a:r>
              <a:rPr lang="en-US" sz="7900" b="1" dirty="0">
                <a:latin typeface="Times New Roman"/>
                <a:cs typeface="Times New Roman"/>
              </a:rPr>
              <a:t> </a:t>
            </a:r>
            <a:r>
              <a:rPr lang="en-US" sz="7900" b="1" smtClean="0">
                <a:latin typeface="Times New Roman"/>
                <a:cs typeface="Times New Roman"/>
              </a:rPr>
              <a:t>* Creativity </a:t>
            </a:r>
            <a:r>
              <a:rPr lang="en-US" sz="7900" b="1" dirty="0" smtClean="0">
                <a:latin typeface="Times New Roman"/>
                <a:cs typeface="Times New Roman"/>
              </a:rPr>
              <a:t>&amp; Synthesis</a:t>
            </a:r>
          </a:p>
          <a:p>
            <a:endParaRPr lang="en-US" sz="7900" b="1" dirty="0" smtClean="0">
              <a:latin typeface="Times New Roman"/>
              <a:cs typeface="Times New Roman"/>
            </a:endParaRPr>
          </a:p>
          <a:p>
            <a:r>
              <a:rPr lang="en-US" sz="7900" b="1" dirty="0" smtClean="0">
                <a:latin typeface="Times New Roman"/>
                <a:cs typeface="Times New Roman"/>
              </a:rPr>
              <a:t> </a:t>
            </a:r>
          </a:p>
        </p:txBody>
      </p:sp>
      <p:pic>
        <p:nvPicPr>
          <p:cNvPr id="11" name="Picture 10" descr="Rocky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28837" y="25731114"/>
            <a:ext cx="19371200" cy="9967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947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84</Words>
  <Application>Microsoft Macintosh PowerPoint</Application>
  <PresentationFormat>Custom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24</cp:revision>
  <dcterms:created xsi:type="dcterms:W3CDTF">2012-07-16T15:16:35Z</dcterms:created>
  <dcterms:modified xsi:type="dcterms:W3CDTF">2014-02-15T14:05:32Z</dcterms:modified>
</cp:coreProperties>
</file>