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  <p:sldMasterId id="2147484369" r:id="rId2"/>
    <p:sldMasterId id="2147484319" r:id="rId3"/>
    <p:sldMasterId id="2147484281" r:id="rId4"/>
    <p:sldMasterId id="2147484269" r:id="rId5"/>
  </p:sldMasterIdLst>
  <p:notesMasterIdLst>
    <p:notesMasterId r:id="rId39"/>
  </p:notesMasterIdLst>
  <p:sldIdLst>
    <p:sldId id="654" r:id="rId6"/>
    <p:sldId id="696" r:id="rId7"/>
    <p:sldId id="717" r:id="rId8"/>
    <p:sldId id="715" r:id="rId9"/>
    <p:sldId id="716" r:id="rId10"/>
    <p:sldId id="718" r:id="rId11"/>
    <p:sldId id="719" r:id="rId12"/>
    <p:sldId id="720" r:id="rId13"/>
    <p:sldId id="721" r:id="rId14"/>
    <p:sldId id="697" r:id="rId15"/>
    <p:sldId id="722" r:id="rId16"/>
    <p:sldId id="712" r:id="rId17"/>
    <p:sldId id="661" r:id="rId18"/>
    <p:sldId id="710" r:id="rId19"/>
    <p:sldId id="663" r:id="rId20"/>
    <p:sldId id="668" r:id="rId21"/>
    <p:sldId id="665" r:id="rId22"/>
    <p:sldId id="669" r:id="rId23"/>
    <p:sldId id="704" r:id="rId24"/>
    <p:sldId id="664" r:id="rId25"/>
    <p:sldId id="702" r:id="rId26"/>
    <p:sldId id="703" r:id="rId27"/>
    <p:sldId id="713" r:id="rId28"/>
    <p:sldId id="667" r:id="rId29"/>
    <p:sldId id="676" r:id="rId30"/>
    <p:sldId id="670" r:id="rId31"/>
    <p:sldId id="657" r:id="rId32"/>
    <p:sldId id="658" r:id="rId33"/>
    <p:sldId id="659" r:id="rId34"/>
    <p:sldId id="662" r:id="rId35"/>
    <p:sldId id="699" r:id="rId36"/>
    <p:sldId id="700" r:id="rId37"/>
    <p:sldId id="69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G Omeg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G Omeg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G Omeg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G Omeg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G Omeg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G Omeg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G Omeg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G Omeg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G Omeg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FFFFFF"/>
    <a:srgbClr val="FF99FF"/>
    <a:srgbClr val="FFFF00"/>
    <a:srgbClr val="EAEAEA"/>
    <a:srgbClr val="FF9900"/>
    <a:srgbClr val="FF3300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5" autoAdjust="0"/>
    <p:restoredTop sz="92789" autoAdjust="0"/>
  </p:normalViewPr>
  <p:slideViewPr>
    <p:cSldViewPr>
      <p:cViewPr>
        <p:scale>
          <a:sx n="82" d="100"/>
          <a:sy n="82" d="100"/>
        </p:scale>
        <p:origin x="-1896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2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3CD752-0BB6-4872-94F5-81BDA9A5A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03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Thank you for</a:t>
            </a:r>
            <a:r>
              <a:rPr lang="en-US" sz="1400" baseline="0" dirty="0"/>
              <a:t> coming to the workshop!  Very excited to be hear and share an effective and documented classroom management behavior program.</a:t>
            </a:r>
          </a:p>
          <a:p>
            <a:r>
              <a:rPr lang="en-US" sz="1400" baseline="0" dirty="0"/>
              <a:t>Before we start, first I’d like to take a consensus of attendees. </a:t>
            </a:r>
          </a:p>
          <a:p>
            <a:pPr marL="171450" indent="-171450">
              <a:buFontTx/>
              <a:buChar char="-"/>
            </a:pPr>
            <a:r>
              <a:rPr lang="en-US" sz="1400" baseline="0" dirty="0"/>
              <a:t>How many are 1</a:t>
            </a:r>
            <a:r>
              <a:rPr lang="en-US" sz="1400" baseline="30000" dirty="0"/>
              <a:t>st</a:t>
            </a:r>
            <a:r>
              <a:rPr lang="en-US" sz="1400" baseline="0" dirty="0"/>
              <a:t> year or new teachers?</a:t>
            </a:r>
          </a:p>
          <a:p>
            <a:pPr marL="171450" indent="-171450">
              <a:buFontTx/>
              <a:buChar char="-"/>
            </a:pPr>
            <a:r>
              <a:rPr lang="en-US" sz="1400" baseline="0" dirty="0"/>
              <a:t>How many are supervisors or school administrators?</a:t>
            </a:r>
          </a:p>
          <a:p>
            <a:pPr marL="0" indent="0">
              <a:buFontTx/>
              <a:buNone/>
            </a:pPr>
            <a:r>
              <a:rPr lang="en-US" sz="1400" baseline="0" dirty="0"/>
              <a:t>This way I can gear the workshop and make it a useful session for everyone.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49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workshop</a:t>
            </a:r>
            <a:r>
              <a:rPr lang="en-US" sz="1400" baseline="0" dirty="0"/>
              <a:t> features a </a:t>
            </a:r>
            <a:r>
              <a:rPr lang="en-US" sz="1400" dirty="0"/>
              <a:t>classroom management behavior program</a:t>
            </a:r>
            <a:r>
              <a:rPr lang="en-US" sz="1400" baseline="0" dirty="0"/>
              <a:t> designed by Time To Teach, a 20-year old organization and program.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3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workshop</a:t>
            </a:r>
            <a:r>
              <a:rPr lang="en-US" sz="1400" baseline="0" dirty="0"/>
              <a:t> features a </a:t>
            </a:r>
            <a:r>
              <a:rPr lang="en-US" sz="1400" dirty="0"/>
              <a:t>classroom management behavior program</a:t>
            </a:r>
            <a:r>
              <a:rPr lang="en-US" sz="1400" baseline="0" dirty="0"/>
              <a:t> designed by Time To Teach, a 20-year old organization and program.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90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8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0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Now a little about me.  I’m pictured here with my cat Riley – he’s my sounding board for presentations when</a:t>
            </a:r>
            <a:r>
              <a:rPr lang="en-US" sz="1400" baseline="0" dirty="0"/>
              <a:t> I put a program together.</a:t>
            </a:r>
            <a:endParaRPr lang="en-US" sz="1400" dirty="0"/>
          </a:p>
          <a:p>
            <a:r>
              <a:rPr lang="en-US" sz="1400" dirty="0"/>
              <a:t>Currently I teach at the university level but I began,</a:t>
            </a:r>
            <a:r>
              <a:rPr lang="en-US" sz="1400" baseline="0" dirty="0"/>
              <a:t> like you, as an elementary school teacher working with 4</a:t>
            </a:r>
            <a:r>
              <a:rPr lang="en-US" sz="1400" baseline="30000" dirty="0"/>
              <a:t>th</a:t>
            </a:r>
            <a:r>
              <a:rPr lang="en-US" sz="1400" baseline="0" dirty="0"/>
              <a:t> then 6</a:t>
            </a:r>
            <a:r>
              <a:rPr lang="en-US" sz="1400" baseline="30000" dirty="0"/>
              <a:t>th</a:t>
            </a:r>
            <a:r>
              <a:rPr lang="en-US" sz="1400" baseline="0" dirty="0"/>
              <a:t> graders. </a:t>
            </a:r>
          </a:p>
          <a:p>
            <a:r>
              <a:rPr lang="en-US" sz="1400" baseline="0" dirty="0"/>
              <a:t>I was like many of you – first year teacher with a solid background in subject matter but not in classroom behavior management. I would have loved to benefit from the insight and advantage this program offers and you’ll learn today. </a:t>
            </a:r>
          </a:p>
          <a:p>
            <a:r>
              <a:rPr lang="en-US" sz="1400" baseline="0" dirty="0"/>
              <a:t>This is my experience in my first year as Miss Mace, 4</a:t>
            </a:r>
            <a:r>
              <a:rPr lang="en-US" sz="1400" baseline="30000" dirty="0"/>
              <a:t>th</a:t>
            </a:r>
            <a:r>
              <a:rPr lang="en-US" sz="1400" baseline="0" dirty="0"/>
              <a:t> grade teacher at Valley School, Encino, CA:</a:t>
            </a:r>
          </a:p>
          <a:p>
            <a:pPr marL="285750" indent="-285750">
              <a:buFontTx/>
              <a:buChar char="-"/>
            </a:pPr>
            <a:r>
              <a:rPr lang="en-US" sz="1400" baseline="0" dirty="0"/>
              <a:t>24 rowdy, talkative, and hyper 4</a:t>
            </a:r>
            <a:r>
              <a:rPr lang="en-US" sz="1400" baseline="30000" dirty="0"/>
              <a:t>th</a:t>
            </a:r>
            <a:r>
              <a:rPr lang="en-US" sz="1400" baseline="0" dirty="0"/>
              <a:t> graders in a small classroom</a:t>
            </a:r>
          </a:p>
          <a:p>
            <a:pPr marL="285750" indent="-285750">
              <a:buFontTx/>
              <a:buChar char="-"/>
            </a:pPr>
            <a:r>
              <a:rPr lang="en-US" sz="1400" baseline="0" dirty="0"/>
              <a:t>I lost my voice within 2 months of teaching because I was constantly asking them to be quiet or talk above them</a:t>
            </a:r>
          </a:p>
          <a:p>
            <a:pPr marL="0" indent="0">
              <a:buFontTx/>
              <a:buNone/>
            </a:pPr>
            <a:r>
              <a:rPr lang="en-US" sz="1400" baseline="0" dirty="0"/>
              <a:t>It was tough, but I returned the following year as an English and Math teacher at the 6</a:t>
            </a:r>
            <a:r>
              <a:rPr lang="en-US" sz="1400" baseline="30000" dirty="0"/>
              <a:t>th</a:t>
            </a:r>
            <a:r>
              <a:rPr lang="en-US" sz="1400" baseline="0" dirty="0"/>
              <a:t> grade level. This was a reprieve! And perhaps the principal knew it. I taught an additional year but then left the field for the professional world. To retain my certificate I was required to attend graduate coursework but at the time, I wasn’t ready. I knew at some point I’d return to teaching so here I am today!</a:t>
            </a:r>
          </a:p>
          <a:p>
            <a:pPr marL="0" indent="0"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workshop</a:t>
            </a:r>
            <a:r>
              <a:rPr lang="en-US" sz="1400" baseline="0" dirty="0"/>
              <a:t> features a </a:t>
            </a:r>
            <a:r>
              <a:rPr lang="en-US" sz="1400" dirty="0"/>
              <a:t>classroom management behavior program</a:t>
            </a:r>
            <a:r>
              <a:rPr lang="en-US" sz="1400" baseline="0" dirty="0"/>
              <a:t> designed by Time To Teach, a 20-year old organization and program.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5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workshop</a:t>
            </a:r>
            <a:r>
              <a:rPr lang="en-US" sz="1400" baseline="0" dirty="0"/>
              <a:t> features a </a:t>
            </a:r>
            <a:r>
              <a:rPr lang="en-US" sz="1400" dirty="0"/>
              <a:t>classroom management behavior program</a:t>
            </a:r>
            <a:r>
              <a:rPr lang="en-US" sz="1400" baseline="0" dirty="0"/>
              <a:t> designed by Time To Teach, a 20-year old organization and program.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6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workshop</a:t>
            </a:r>
            <a:r>
              <a:rPr lang="en-US" sz="1400" baseline="0" dirty="0"/>
              <a:t> features a </a:t>
            </a:r>
            <a:r>
              <a:rPr lang="en-US" sz="1400" dirty="0"/>
              <a:t>classroom management behavior program</a:t>
            </a:r>
            <a:r>
              <a:rPr lang="en-US" sz="1400" baseline="0" dirty="0"/>
              <a:t> designed by Time To Teach, a 20-year old organization and program.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2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workshop</a:t>
            </a:r>
            <a:r>
              <a:rPr lang="en-US" sz="1400" baseline="0" dirty="0"/>
              <a:t> features a </a:t>
            </a:r>
            <a:r>
              <a:rPr lang="en-US" sz="1400" dirty="0"/>
              <a:t>classroom management behavior program</a:t>
            </a:r>
            <a:r>
              <a:rPr lang="en-US" sz="1400" baseline="0" dirty="0"/>
              <a:t> designed by Time To Teach, a 20-year old organization and program.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workshop</a:t>
            </a:r>
            <a:r>
              <a:rPr lang="en-US" sz="1400" baseline="0" dirty="0"/>
              <a:t> features a </a:t>
            </a:r>
            <a:r>
              <a:rPr lang="en-US" sz="1400" dirty="0"/>
              <a:t>classroom management behavior program</a:t>
            </a:r>
            <a:r>
              <a:rPr lang="en-US" sz="1400" baseline="0" dirty="0"/>
              <a:t> designed by Time To Teach, a 20-year old organization and program.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5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The workshop</a:t>
            </a:r>
            <a:r>
              <a:rPr lang="en-US" sz="1400" baseline="0" dirty="0"/>
              <a:t> features a </a:t>
            </a:r>
            <a:r>
              <a:rPr lang="en-US" sz="1400" dirty="0"/>
              <a:t>classroom management behavior program</a:t>
            </a:r>
            <a:r>
              <a:rPr lang="en-US" sz="1400" baseline="0" dirty="0"/>
              <a:t> designed by Time To Teach, a 20-year old organization and program.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CD752-0BB6-4872-94F5-81BDA9A5AB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8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5319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en-US" noProof="0" dirty="0">
              <a:sym typeface="Myriad Pro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394163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095150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34231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3423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24991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6969052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393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45391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0369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28810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7152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286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662170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10249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6928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8320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13484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69378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62571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623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1741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0709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2014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469818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34811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89792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60487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0257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16813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7903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015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817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5749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9949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5822156"/>
            <a:ext cx="3625453" cy="794742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822156"/>
            <a:ext cx="3625453" cy="794742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683878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8474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4267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00149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1320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69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3788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33047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40581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98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8408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195339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89864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4562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1940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980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7192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6469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5544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012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91902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6155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8061597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2155686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399107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220948"/>
      </p:ext>
    </p:extLst>
  </p:cSld>
  <p:clrMapOvr>
    <a:masterClrMapping/>
  </p:clrMapOvr>
  <p:transition xmlns:p14="http://schemas.microsoft.com/office/powerpoint/2010/main"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5822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Myriad Pro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Myriad Pro Light" charset="0"/>
              </a:rPr>
              <a:t>Second level</a:t>
            </a:r>
          </a:p>
          <a:p>
            <a:pPr lvl="2"/>
            <a:r>
              <a:rPr lang="en-US" altLang="en-US">
                <a:sym typeface="Myriad Pro Light" charset="0"/>
              </a:rPr>
              <a:t>Third level</a:t>
            </a:r>
          </a:p>
          <a:p>
            <a:pPr lvl="3"/>
            <a:r>
              <a:rPr lang="en-US" altLang="en-US">
                <a:sym typeface="Myriad Pro Light" charset="0"/>
              </a:rPr>
              <a:t>Fourth level</a:t>
            </a:r>
          </a:p>
          <a:p>
            <a:pPr lvl="4"/>
            <a:r>
              <a:rPr lang="en-US" altLang="en-US">
                <a:sym typeface="Myriad Pro Light" charset="0"/>
              </a:rPr>
              <a:t>Fifth level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652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368" r:id="rId7"/>
    <p:sldLayoutId id="2147484263" r:id="rId8"/>
    <p:sldLayoutId id="2147484264" r:id="rId9"/>
    <p:sldLayoutId id="2147484265" r:id="rId10"/>
    <p:sldLayoutId id="2147484266" r:id="rId11"/>
    <p:sldLayoutId id="2147484267" r:id="rId12"/>
    <p:sldLayoutId id="2147484268" r:id="rId13"/>
  </p:sldLayoutIdLst>
  <p:transition xmlns:p14="http://schemas.microsoft.com/office/powerpoint/2010/main" spd="slow">
    <p:dissolv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Myriad Pro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9909-C6E2-4C3E-B288-4FF62BEB7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ransition xmlns:p14="http://schemas.microsoft.com/office/powerpoint/2010/main" spd="slow">
    <p:dissolv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D1B2-1666-4634-B4A2-C6C7A4AD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4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</p:sldLayoutIdLst>
  <p:transition xmlns:p14="http://schemas.microsoft.com/office/powerpoint/2010/main" spd="slow">
    <p:dissolv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2603-2D25-4060-B3C8-FEB89DA5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ransition xmlns:p14="http://schemas.microsoft.com/office/powerpoint/2010/main" spd="slow">
    <p:dissolv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www.ProfMace.com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EFC0-C811-4A9C-B228-E586873D8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ransition xmlns:p14="http://schemas.microsoft.com/office/powerpoint/2010/main" spd="slow">
    <p:dissolv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119" y="1143000"/>
            <a:ext cx="7772176" cy="136177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2016 NNCSS</a:t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rgbClr val="002060"/>
                </a:solidFill>
              </a:rPr>
              <a:t/>
            </a:r>
            <a:br>
              <a:rPr lang="en-US" sz="4400" dirty="0">
                <a:solidFill>
                  <a:srgbClr val="002060"/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189" y="3986212"/>
            <a:ext cx="7772176" cy="1500188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Govern Your Classroom Like a Diplomat, not a Dictator,</a:t>
            </a:r>
          </a:p>
          <a:p>
            <a:r>
              <a:rPr lang="en-US" sz="3600" dirty="0">
                <a:solidFill>
                  <a:srgbClr val="002060"/>
                </a:solidFill>
                <a:cs typeface="Arial" panose="020B0604020202020204" pitchFamily="34" charset="0"/>
              </a:rPr>
              <a:t> and Cultivate a Growth Mindset</a:t>
            </a:r>
          </a:p>
          <a:p>
            <a:endParaRPr lang="en-US" sz="36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Encouragement, Empowerment</a:t>
            </a:r>
          </a:p>
          <a:p>
            <a:r>
              <a:rPr lang="en-US" sz="2800" dirty="0">
                <a:solidFill>
                  <a:srgbClr val="002060"/>
                </a:solidFill>
                <a:cs typeface="Arial" panose="020B0604020202020204" pitchFamily="34" charset="0"/>
              </a:rPr>
              <a:t>&amp; Excellence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30275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Do You Agree?</a:t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1295400"/>
            <a:ext cx="4745696" cy="50292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Students do not necessarily know how to behave.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Rules and routines </a:t>
            </a:r>
          </a:p>
          <a:p>
            <a:pPr marL="562550" lvl="2" indent="0" algn="l" eaLnBrk="1" hangingPunct="1"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should be systematically taught.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An effective discipline program teaches responsible behavior.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Teaching succeeds where punishment fails.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96" y="1524000"/>
            <a:ext cx="424590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30275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Social Studies Application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1828800"/>
            <a:ext cx="4876800" cy="42672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Civic behavior.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Democratic process.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Leadership development.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Co-authors of a social contract.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Social responsibility and change.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93" y="1981200"/>
            <a:ext cx="431320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381000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tx2"/>
                </a:solidFill>
                <a:latin typeface="+mj-lt"/>
              </a:rPr>
              <a:t>Core Components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184148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B0F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Self Control</a:t>
            </a:r>
          </a:p>
          <a:p>
            <a:pPr marL="571500" indent="-571500">
              <a:buClr>
                <a:srgbClr val="00B05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Teach-</a:t>
            </a:r>
            <a:r>
              <a:rPr lang="en-US" sz="3600" dirty="0" err="1">
                <a:solidFill>
                  <a:srgbClr val="002060"/>
                </a:solidFill>
                <a:latin typeface="+mn-lt"/>
              </a:rPr>
              <a:t>To’s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  <a:p>
            <a:pPr marL="571500" indent="-571500">
              <a:buClr>
                <a:srgbClr val="7030A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Refocus</a:t>
            </a:r>
          </a:p>
          <a:p>
            <a:pPr marL="571500" indent="-571500">
              <a:buClr>
                <a:srgbClr val="FFC000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Classroom Ecology</a:t>
            </a:r>
          </a:p>
          <a:p>
            <a:pPr marL="571500" indent="-571500">
              <a:buClr>
                <a:srgbClr val="FF3399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</a:rPr>
              <a:t>Unconditional Positive Regard</a:t>
            </a:r>
          </a:p>
        </p:txBody>
      </p:sp>
    </p:spTree>
    <p:extLst>
      <p:ext uri="{BB962C8B-B14F-4D97-AF65-F5344CB8AC3E}">
        <p14:creationId xmlns:p14="http://schemas.microsoft.com/office/powerpoint/2010/main" val="1915345262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486400" y="44958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 Understand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Probably…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Nevertheless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I’m Sorry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632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kern="0" dirty="0">
                <a:solidFill>
                  <a:schemeClr val="accent2">
                    <a:lumMod val="75000"/>
                  </a:schemeClr>
                </a:solidFill>
              </a:rPr>
              <a:t>Verbal Communication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FF0000"/>
                </a:solidFill>
              </a:rPr>
              <a:t>Calm is Contagious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FF0000"/>
                </a:solidFill>
              </a:rPr>
              <a:t>Silence is Powerful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FF0000"/>
                </a:solidFill>
              </a:rPr>
              <a:t>Tone-Volume-Cadence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FF0000"/>
                </a:solidFill>
              </a:rPr>
              <a:t>You’ll always get 2nd chance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16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Self Control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1000" y="31242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Non-Verbal Communication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Personal Space-1 ½ to 3 feet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Body Language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81000" y="44196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Avoiding Power Struggles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Defending Credibility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Past History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Button Pushing-Parents in stores</a:t>
            </a:r>
          </a:p>
        </p:txBody>
      </p:sp>
      <p:pic>
        <p:nvPicPr>
          <p:cNvPr id="8" name="Picture 4" descr="http://4.bp.blogspot.com/-RG17iXgIink/T2Li-JcfhMI/AAAAAAAALYk/lT-w3kIZICI/s1600/Ca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86407"/>
            <a:ext cx="2222295" cy="32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29850"/>
            <a:ext cx="6553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en-US" sz="4400" b="1" dirty="0">
                <a:solidFill>
                  <a:schemeClr val="tx2"/>
                </a:solidFill>
                <a:latin typeface="+mj-lt"/>
              </a:rPr>
              <a:t>Self-Control with Diffusers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0" y="2631519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Avoids power struggles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+mn-lt"/>
              </a:rPr>
              <a:t>Noncondescending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Matter-of-fact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800600" cy="3441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5320605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“I hear you, but so what”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I understand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Probably so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751493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Nevertheless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I’m sorry</a:t>
            </a:r>
          </a:p>
        </p:txBody>
      </p:sp>
    </p:spTree>
    <p:extLst>
      <p:ext uri="{BB962C8B-B14F-4D97-AF65-F5344CB8AC3E}">
        <p14:creationId xmlns:p14="http://schemas.microsoft.com/office/powerpoint/2010/main" val="628858230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sz="6000" b="1" kern="0" dirty="0">
                <a:solidFill>
                  <a:srgbClr val="FF9933"/>
                </a:solidFill>
              </a:rPr>
              <a:t>Teach </a:t>
            </a:r>
            <a:r>
              <a:rPr lang="en-US" sz="6000" b="1" kern="0" dirty="0" err="1">
                <a:solidFill>
                  <a:srgbClr val="FF9933"/>
                </a:solidFill>
              </a:rPr>
              <a:t>To’s</a:t>
            </a:r>
            <a:endParaRPr lang="en-US" b="1" kern="0" dirty="0">
              <a:solidFill>
                <a:srgbClr val="FF9933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eaLnBrk="1" hangingPunct="1"/>
            <a:r>
              <a:rPr lang="en-US" sz="4400" b="1" u="sng" kern="0" dirty="0">
                <a:solidFill>
                  <a:srgbClr val="002060"/>
                </a:solidFill>
              </a:rPr>
              <a:t>Direct Instruction Model</a:t>
            </a:r>
            <a:endParaRPr lang="en-US" b="1" kern="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Model</a:t>
            </a: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Lead </a:t>
            </a: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Test</a:t>
            </a:r>
          </a:p>
          <a:p>
            <a:pPr eaLnBrk="1" hangingPunct="1"/>
            <a:endParaRPr lang="en-US" sz="3600" b="1" kern="0" dirty="0"/>
          </a:p>
          <a:p>
            <a:pPr eaLnBrk="1" hangingPunct="1"/>
            <a:r>
              <a:rPr lang="en-US" sz="4800" i="1" kern="0" dirty="0">
                <a:solidFill>
                  <a:srgbClr val="FF9900"/>
                </a:solidFill>
              </a:rPr>
              <a:t>I do</a:t>
            </a:r>
            <a:r>
              <a:rPr lang="en-US" sz="4800" i="1" kern="0" dirty="0">
                <a:solidFill>
                  <a:srgbClr val="002060"/>
                </a:solidFill>
              </a:rPr>
              <a:t>,</a:t>
            </a:r>
            <a:r>
              <a:rPr lang="en-US" sz="4800" i="1" kern="0" dirty="0"/>
              <a:t> </a:t>
            </a:r>
            <a:r>
              <a:rPr lang="en-US" sz="4800" i="1" kern="0" dirty="0">
                <a:solidFill>
                  <a:srgbClr val="FF9900"/>
                </a:solidFill>
              </a:rPr>
              <a:t>We do</a:t>
            </a:r>
            <a:r>
              <a:rPr lang="en-US" sz="4800" i="1" kern="0" dirty="0">
                <a:solidFill>
                  <a:srgbClr val="002060"/>
                </a:solidFill>
              </a:rPr>
              <a:t>,</a:t>
            </a:r>
            <a:r>
              <a:rPr lang="en-US" sz="4800" i="1" kern="0" dirty="0"/>
              <a:t> </a:t>
            </a:r>
            <a:r>
              <a:rPr lang="en-US" sz="4800" i="1" kern="0" dirty="0">
                <a:solidFill>
                  <a:srgbClr val="FF9900"/>
                </a:solidFill>
              </a:rPr>
              <a:t>You do</a:t>
            </a:r>
            <a:endParaRPr lang="en-US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ach_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31975" y="0"/>
            <a:ext cx="56880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1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xampleTeachTosforPP_Pag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-228600"/>
            <a:ext cx="5653088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5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4" descr="ExampleTeachTosforPP_Page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-228600"/>
            <a:ext cx="5770563" cy="7467600"/>
          </a:xfrm>
          <a:noFill/>
        </p:spPr>
      </p:pic>
    </p:spTree>
    <p:extLst>
      <p:ext uri="{BB962C8B-B14F-4D97-AF65-F5344CB8AC3E}">
        <p14:creationId xmlns:p14="http://schemas.microsoft.com/office/powerpoint/2010/main" val="2368692632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sz="6000" b="1" kern="0" dirty="0">
                <a:solidFill>
                  <a:srgbClr val="FF9933"/>
                </a:solidFill>
              </a:rPr>
              <a:t>Teach </a:t>
            </a:r>
            <a:r>
              <a:rPr lang="en-US" sz="6000" b="1" kern="0" dirty="0" err="1">
                <a:solidFill>
                  <a:srgbClr val="FF9933"/>
                </a:solidFill>
              </a:rPr>
              <a:t>To’s</a:t>
            </a:r>
            <a:r>
              <a:rPr lang="en-US" sz="6000" b="1" kern="0" dirty="0">
                <a:solidFill>
                  <a:srgbClr val="FF9933"/>
                </a:solidFill>
              </a:rPr>
              <a:t> Workshop</a:t>
            </a:r>
            <a:endParaRPr lang="en-US" b="1" kern="0" dirty="0">
              <a:solidFill>
                <a:srgbClr val="FF9933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eaLnBrk="1" hangingPunct="1"/>
            <a:r>
              <a:rPr lang="en-US" sz="4400" b="1" u="sng" kern="0" dirty="0">
                <a:solidFill>
                  <a:srgbClr val="002060"/>
                </a:solidFill>
              </a:rPr>
              <a:t>Direct Instruction Model</a:t>
            </a:r>
            <a:endParaRPr lang="en-US" b="1" kern="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Model</a:t>
            </a: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Lead </a:t>
            </a: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Test</a:t>
            </a:r>
          </a:p>
          <a:p>
            <a:pPr eaLnBrk="1" hangingPunct="1"/>
            <a:endParaRPr lang="en-US" sz="3600" b="1" kern="0" dirty="0"/>
          </a:p>
          <a:p>
            <a:pPr eaLnBrk="1" hangingPunct="1"/>
            <a:r>
              <a:rPr lang="en-US" sz="4800" i="1" kern="0" dirty="0">
                <a:solidFill>
                  <a:srgbClr val="FF9900"/>
                </a:solidFill>
              </a:rPr>
              <a:t>I do</a:t>
            </a:r>
            <a:r>
              <a:rPr lang="en-US" sz="4800" i="1" kern="0" dirty="0">
                <a:solidFill>
                  <a:srgbClr val="002060"/>
                </a:solidFill>
              </a:rPr>
              <a:t>,</a:t>
            </a:r>
            <a:r>
              <a:rPr lang="en-US" sz="4800" i="1" kern="0" dirty="0"/>
              <a:t> </a:t>
            </a:r>
            <a:r>
              <a:rPr lang="en-US" sz="4800" i="1" kern="0" dirty="0">
                <a:solidFill>
                  <a:srgbClr val="FF9900"/>
                </a:solidFill>
              </a:rPr>
              <a:t>We do</a:t>
            </a:r>
            <a:r>
              <a:rPr lang="en-US" sz="4800" i="1" kern="0" dirty="0">
                <a:solidFill>
                  <a:srgbClr val="002060"/>
                </a:solidFill>
              </a:rPr>
              <a:t>,</a:t>
            </a:r>
            <a:r>
              <a:rPr lang="en-US" sz="4800" i="1" kern="0" dirty="0"/>
              <a:t> </a:t>
            </a:r>
            <a:r>
              <a:rPr lang="en-US" sz="4800" i="1" kern="0" dirty="0">
                <a:solidFill>
                  <a:srgbClr val="FF9900"/>
                </a:solidFill>
              </a:rPr>
              <a:t>You do</a:t>
            </a:r>
          </a:p>
          <a:p>
            <a:pPr eaLnBrk="1" hangingPunct="1"/>
            <a:r>
              <a:rPr lang="en-US" sz="4800" i="1" kern="0" dirty="0">
                <a:solidFill>
                  <a:srgbClr val="FF9900"/>
                </a:solidFill>
              </a:rPr>
              <a:t>Emergency Drill</a:t>
            </a:r>
          </a:p>
          <a:p>
            <a:pPr eaLnBrk="1" hangingPunct="1"/>
            <a:r>
              <a:rPr lang="en-US" sz="4800" i="1" kern="0" dirty="0">
                <a:solidFill>
                  <a:srgbClr val="002060"/>
                </a:solidFill>
              </a:rPr>
              <a:t>Q&amp;A</a:t>
            </a:r>
            <a:endParaRPr lang="en-US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8457753" cy="86952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Workshop Speaker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12" y="1524000"/>
            <a:ext cx="2986088" cy="44735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103834"/>
            <a:ext cx="4114800" cy="2544366"/>
          </a:xfrm>
        </p:spPr>
        <p:txBody>
          <a:bodyPr/>
          <a:lstStyle/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Elementary teacher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University instructor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Educational coach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Writer</a:t>
            </a:r>
          </a:p>
          <a:p>
            <a:pPr marL="457200" indent="-457200" algn="l" eaLnBrk="1" hangingPunct="1"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Aspiring diplomat</a:t>
            </a:r>
          </a:p>
          <a:p>
            <a:pPr marL="171450" indent="-171450" algn="l" eaLnBrk="1" hangingPunct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2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6000" b="1" kern="0" dirty="0">
                <a:solidFill>
                  <a:srgbClr val="002060"/>
                </a:solidFill>
              </a:rPr>
              <a:t>TEACH TO’S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803401"/>
            <a:ext cx="5894294" cy="41910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2060"/>
                </a:solidFill>
              </a:rPr>
              <a:t>Determine the Teach </a:t>
            </a:r>
            <a:r>
              <a:rPr lang="en-US" sz="2800" kern="0" dirty="0" err="1">
                <a:solidFill>
                  <a:srgbClr val="002060"/>
                </a:solidFill>
              </a:rPr>
              <a:t>To’s</a:t>
            </a:r>
            <a:r>
              <a:rPr lang="en-US" sz="2800" kern="0" dirty="0">
                <a:solidFill>
                  <a:srgbClr val="002060"/>
                </a:solidFill>
              </a:rPr>
              <a:t> in your classroom/building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2060"/>
                </a:solidFill>
              </a:rPr>
              <a:t>New teachers may need to ask the veterans what the key rules should be.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2060"/>
                </a:solidFill>
              </a:rPr>
              <a:t>Just posting rules in the classroom is not enough.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rgbClr val="002060"/>
                </a:solidFill>
              </a:rPr>
              <a:t>Frontload, spend as much time as needed in the beginning to teach these.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34102" y="1727201"/>
            <a:ext cx="2171698" cy="2692397"/>
            <a:chOff x="571501" y="0"/>
            <a:chExt cx="1904997" cy="2539996"/>
          </a:xfrm>
          <a:scene3d>
            <a:camera prst="orthographicFront"/>
            <a:lightRig rig="threePt" dir="t"/>
          </a:scene3d>
        </p:grpSpPr>
        <p:sp>
          <p:nvSpPr>
            <p:cNvPr id="5" name="Trapezoid 4"/>
            <p:cNvSpPr/>
            <p:nvPr/>
          </p:nvSpPr>
          <p:spPr>
            <a:xfrm>
              <a:off x="571501" y="0"/>
              <a:ext cx="1904997" cy="2539996"/>
            </a:xfrm>
            <a:prstGeom prst="trapezoid">
              <a:avLst>
                <a:gd name="adj" fmla="val 50000"/>
              </a:avLst>
            </a:prstGeom>
            <a:solidFill>
              <a:srgbClr val="D1B2E8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rapezoid 4"/>
            <p:cNvSpPr txBox="1"/>
            <p:nvPr/>
          </p:nvSpPr>
          <p:spPr>
            <a:xfrm>
              <a:off x="571501" y="0"/>
              <a:ext cx="1904997" cy="25399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Instructional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Time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10200" y="4419598"/>
            <a:ext cx="3581400" cy="1828802"/>
            <a:chOff x="0" y="2539996"/>
            <a:chExt cx="3048000" cy="1524003"/>
          </a:xfrm>
          <a:scene3d>
            <a:camera prst="orthographicFront"/>
            <a:lightRig rig="threePt" dir="t"/>
          </a:scene3d>
        </p:grpSpPr>
        <p:sp>
          <p:nvSpPr>
            <p:cNvPr id="8" name="Trapezoid 7"/>
            <p:cNvSpPr/>
            <p:nvPr/>
          </p:nvSpPr>
          <p:spPr>
            <a:xfrm>
              <a:off x="0" y="2539996"/>
              <a:ext cx="3048000" cy="1524003"/>
            </a:xfrm>
            <a:prstGeom prst="trapezoid">
              <a:avLst>
                <a:gd name="adj" fmla="val 37500"/>
              </a:avLst>
            </a:prstGeom>
            <a:solidFill>
              <a:srgbClr val="8238BA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rapezoid 4"/>
            <p:cNvSpPr txBox="1"/>
            <p:nvPr/>
          </p:nvSpPr>
          <p:spPr>
            <a:xfrm>
              <a:off x="533399" y="2539996"/>
              <a:ext cx="1981200" cy="15240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Academic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/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76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sz="6000" b="1" kern="0" dirty="0">
                <a:solidFill>
                  <a:srgbClr val="FF9933"/>
                </a:solidFill>
              </a:rPr>
              <a:t>Teach </a:t>
            </a:r>
            <a:r>
              <a:rPr lang="en-US" sz="6000" b="1" kern="0" dirty="0" err="1">
                <a:solidFill>
                  <a:srgbClr val="FF9933"/>
                </a:solidFill>
              </a:rPr>
              <a:t>To’s</a:t>
            </a:r>
            <a:r>
              <a:rPr lang="en-US" sz="6000" b="1" kern="0" dirty="0">
                <a:solidFill>
                  <a:srgbClr val="FF9933"/>
                </a:solidFill>
              </a:rPr>
              <a:t> Workshop</a:t>
            </a:r>
            <a:endParaRPr lang="en-US" b="1" kern="0" dirty="0">
              <a:solidFill>
                <a:srgbClr val="FF9933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eaLnBrk="1" hangingPunct="1"/>
            <a:r>
              <a:rPr lang="en-US" sz="4400" b="1" u="sng" kern="0" dirty="0">
                <a:solidFill>
                  <a:srgbClr val="002060"/>
                </a:solidFill>
              </a:rPr>
              <a:t>Direct Instruction Model</a:t>
            </a:r>
            <a:endParaRPr lang="en-US" b="1" kern="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Model</a:t>
            </a: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Lead </a:t>
            </a:r>
          </a:p>
          <a:p>
            <a:pPr eaLnBrk="1" hangingPunct="1"/>
            <a:r>
              <a:rPr lang="en-US" sz="3600" b="1" kern="0" dirty="0">
                <a:solidFill>
                  <a:srgbClr val="002060"/>
                </a:solidFill>
              </a:rPr>
              <a:t>Test</a:t>
            </a:r>
          </a:p>
          <a:p>
            <a:pPr eaLnBrk="1" hangingPunct="1"/>
            <a:endParaRPr lang="en-US" sz="3600" b="1" kern="0" dirty="0"/>
          </a:p>
          <a:p>
            <a:pPr eaLnBrk="1" hangingPunct="1"/>
            <a:r>
              <a:rPr lang="en-US" sz="4800" i="1" kern="0" dirty="0">
                <a:solidFill>
                  <a:srgbClr val="FF9900"/>
                </a:solidFill>
              </a:rPr>
              <a:t>I do</a:t>
            </a:r>
            <a:r>
              <a:rPr lang="en-US" sz="4800" i="1" kern="0" dirty="0">
                <a:solidFill>
                  <a:srgbClr val="002060"/>
                </a:solidFill>
              </a:rPr>
              <a:t>,</a:t>
            </a:r>
            <a:r>
              <a:rPr lang="en-US" sz="4800" i="1" kern="0" dirty="0"/>
              <a:t> </a:t>
            </a:r>
            <a:r>
              <a:rPr lang="en-US" sz="4800" i="1" kern="0" dirty="0">
                <a:solidFill>
                  <a:srgbClr val="FF9900"/>
                </a:solidFill>
              </a:rPr>
              <a:t>We do</a:t>
            </a:r>
            <a:r>
              <a:rPr lang="en-US" sz="4800" i="1" kern="0" dirty="0">
                <a:solidFill>
                  <a:srgbClr val="002060"/>
                </a:solidFill>
              </a:rPr>
              <a:t>,</a:t>
            </a:r>
            <a:r>
              <a:rPr lang="en-US" sz="4800" i="1" kern="0" dirty="0"/>
              <a:t> </a:t>
            </a:r>
            <a:r>
              <a:rPr lang="en-US" sz="4800" i="1" kern="0" dirty="0">
                <a:solidFill>
                  <a:srgbClr val="FF9900"/>
                </a:solidFill>
              </a:rPr>
              <a:t>You do</a:t>
            </a:r>
          </a:p>
          <a:p>
            <a:pPr eaLnBrk="1" hangingPunct="1"/>
            <a:r>
              <a:rPr lang="en-US" sz="4800" i="1" kern="0" dirty="0">
                <a:solidFill>
                  <a:srgbClr val="FF9900"/>
                </a:solidFill>
              </a:rPr>
              <a:t>Emergency Drill</a:t>
            </a:r>
            <a:endParaRPr lang="en-US" kern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xampleTeachTosforPP_Pag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-228600"/>
            <a:ext cx="5653088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8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sz="6000" b="1" kern="0" dirty="0">
                <a:solidFill>
                  <a:srgbClr val="FF9933"/>
                </a:solidFill>
              </a:rPr>
              <a:t>Teach </a:t>
            </a:r>
            <a:r>
              <a:rPr lang="en-US" sz="6000" b="1" kern="0" dirty="0" err="1">
                <a:solidFill>
                  <a:srgbClr val="FF9933"/>
                </a:solidFill>
              </a:rPr>
              <a:t>To’s</a:t>
            </a:r>
            <a:r>
              <a:rPr lang="en-US" sz="6000" b="1" kern="0" dirty="0">
                <a:solidFill>
                  <a:srgbClr val="FF9933"/>
                </a:solidFill>
              </a:rPr>
              <a:t> Workshop</a:t>
            </a:r>
            <a:endParaRPr lang="en-US" b="1" kern="0" dirty="0">
              <a:solidFill>
                <a:srgbClr val="FF9933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eaLnBrk="1" hangingPunct="1"/>
            <a:endParaRPr lang="en-US" sz="4400" b="1" u="sng" kern="0" dirty="0">
              <a:solidFill>
                <a:srgbClr val="002060"/>
              </a:solidFill>
            </a:endParaRPr>
          </a:p>
          <a:p>
            <a:pPr eaLnBrk="1" hangingPunct="1"/>
            <a:r>
              <a:rPr lang="en-US" sz="4400" b="1" u="sng" kern="0" dirty="0">
                <a:solidFill>
                  <a:srgbClr val="002060"/>
                </a:solidFill>
              </a:rPr>
              <a:t>Additional applications?</a:t>
            </a:r>
            <a:endParaRPr lang="en-US" b="1" kern="0" dirty="0">
              <a:solidFill>
                <a:srgbClr val="002060"/>
              </a:solidFill>
            </a:endParaRPr>
          </a:p>
          <a:p>
            <a:pPr eaLnBrk="1" hangingPunct="1"/>
            <a:endParaRPr lang="en-US" sz="3600" b="1" kern="0" dirty="0"/>
          </a:p>
          <a:p>
            <a:pPr eaLnBrk="1" hangingPunct="1"/>
            <a:endParaRPr lang="en-US" sz="3600" b="1" kern="0" dirty="0"/>
          </a:p>
          <a:p>
            <a:pPr eaLnBrk="1" hangingPunct="1"/>
            <a:endParaRPr lang="en-US" sz="3600" b="1" kern="0" dirty="0"/>
          </a:p>
          <a:p>
            <a:pPr eaLnBrk="1" hangingPunct="1"/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25498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efoc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0" y="2209800"/>
            <a:ext cx="944880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1845825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5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Refocus</a:t>
            </a:r>
            <a:br>
              <a:rPr lang="en-US" sz="5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8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Most Powerful Solution to Problem Behavior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2209800"/>
            <a:ext cx="89916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Elements Underlying REFOCUSING</a:t>
            </a:r>
          </a:p>
          <a:p>
            <a:pPr marL="342900" indent="-342900" eaLnBrk="0" hangingPunct="0">
              <a:defRPr/>
            </a:pP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Eliminate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repeated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warnings and/or multiple requests.</a:t>
            </a:r>
          </a:p>
          <a:p>
            <a:pPr marL="342900" indent="-342900" eaLnBrk="0" hangingPunct="0">
              <a:buFontTx/>
              <a:buAutoNum type="arabicPeriod"/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buFontTx/>
              <a:buAutoNum type="arabicPeriod" startAt="2"/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Contingently withdraw attention when a problem behavior occurs.</a:t>
            </a:r>
          </a:p>
          <a:p>
            <a:pPr marL="342900" indent="-342900" eaLnBrk="0" hangingPunct="0">
              <a:buFontTx/>
              <a:buAutoNum type="arabicPeriod" startAt="2"/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buFontTx/>
              <a:buAutoNum type="arabicPeriod" startAt="3"/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Retain behavioral momentum: </a:t>
            </a:r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sequence of high probability compliance commands.</a:t>
            </a:r>
          </a:p>
          <a:p>
            <a:pPr marL="342900" indent="-342900" eaLnBrk="0" hangingPunct="0">
              <a:buFontTx/>
              <a:buAutoNum type="arabicPeriod" startAt="3"/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buFontTx/>
              <a:buAutoNum type="arabicPeriod" startAt="4"/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Refuse to reach the unbearable limit -- don’t take turns!</a:t>
            </a:r>
          </a:p>
          <a:p>
            <a:pPr marL="342900" indent="-342900" eaLnBrk="0" hangingPunct="0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marL="342900" indent="-342900" eaLnBrk="0" hangingPunct="0"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5.  Developing self-control takes a lot of practice.</a:t>
            </a:r>
          </a:p>
        </p:txBody>
      </p:sp>
    </p:spTree>
    <p:extLst>
      <p:ext uri="{BB962C8B-B14F-4D97-AF65-F5344CB8AC3E}">
        <p14:creationId xmlns:p14="http://schemas.microsoft.com/office/powerpoint/2010/main" val="3363736356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eaLnBrk="1" hangingPunct="1">
              <a:defRPr/>
            </a:pPr>
            <a:r>
              <a:rPr lang="en-US" sz="4800" kern="0" dirty="0">
                <a:solidFill>
                  <a:srgbClr val="002060"/>
                </a:solidFill>
              </a:rPr>
              <a:t>What was your behavior?</a:t>
            </a:r>
          </a:p>
          <a:p>
            <a:pPr eaLnBrk="1" hangingPunct="1">
              <a:defRPr/>
            </a:pPr>
            <a:r>
              <a:rPr lang="en-US" sz="4800" kern="0" dirty="0">
                <a:solidFill>
                  <a:srgbClr val="002060"/>
                </a:solidFill>
              </a:rPr>
              <a:t>What did you want?</a:t>
            </a:r>
          </a:p>
          <a:p>
            <a:pPr eaLnBrk="1" hangingPunct="1">
              <a:defRPr/>
            </a:pPr>
            <a:r>
              <a:rPr lang="en-US" sz="4800" kern="0" dirty="0">
                <a:solidFill>
                  <a:srgbClr val="002060"/>
                </a:solidFill>
              </a:rPr>
              <a:t>What will you do next time?</a:t>
            </a:r>
          </a:p>
          <a:p>
            <a:pPr eaLnBrk="1" hangingPunct="1">
              <a:defRPr/>
            </a:pPr>
            <a:r>
              <a:rPr lang="en-US" sz="4800" kern="0" dirty="0">
                <a:solidFill>
                  <a:srgbClr val="002060"/>
                </a:solidFill>
              </a:rPr>
              <a:t>Are you ready to return to the routine of the class?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6600" kern="0"/>
              <a:t>REFOCUS FORM</a:t>
            </a:r>
          </a:p>
        </p:txBody>
      </p:sp>
    </p:spTree>
    <p:extLst>
      <p:ext uri="{BB962C8B-B14F-4D97-AF65-F5344CB8AC3E}">
        <p14:creationId xmlns:p14="http://schemas.microsoft.com/office/powerpoint/2010/main" val="2922600912"/>
      </p:ext>
    </p:extLst>
  </p:cSld>
  <p:clrMapOvr>
    <a:masterClrMapping/>
  </p:clrMapOvr>
  <p:transition xmlns:p14="http://schemas.microsoft.com/office/powerpoint/2010/main"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80210"/>
            <a:ext cx="7772400" cy="1736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>
                <a:solidFill>
                  <a:schemeClr val="accent2">
                    <a:lumMod val="75000"/>
                  </a:schemeClr>
                </a:solidFill>
              </a:rPr>
              <a:t>Teaching succeeds where punishment fails.</a:t>
            </a:r>
          </a:p>
          <a:p>
            <a:pPr eaLnBrk="1" hangingPunct="1">
              <a:defRPr/>
            </a:pPr>
            <a:endParaRPr lang="en-US" sz="44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86000"/>
            <a:ext cx="4495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Time for an effective discipline program that teaches responsible behavior.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895600" cy="47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5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554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>
                <a:solidFill>
                  <a:schemeClr val="accent2">
                    <a:lumMod val="75000"/>
                  </a:schemeClr>
                </a:solidFill>
              </a:rPr>
              <a:t>Discipline the behavior, </a:t>
            </a:r>
          </a:p>
          <a:p>
            <a:pPr eaLnBrk="1" hangingPunct="1">
              <a:defRPr/>
            </a:pPr>
            <a:r>
              <a:rPr lang="en-US" sz="4400" b="1" u="sng" kern="0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sz="4400" b="1" kern="0" dirty="0">
                <a:solidFill>
                  <a:schemeClr val="accent2">
                    <a:lumMod val="75000"/>
                  </a:schemeClr>
                </a:solidFill>
              </a:rPr>
              <a:t> the student.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087563"/>
            <a:ext cx="8229600" cy="4237037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accent2">
                    <a:lumMod val="75000"/>
                  </a:schemeClr>
                </a:solidFill>
              </a:rPr>
              <a:t>There is much more to discipline than punishment.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kern="0" dirty="0">
                <a:solidFill>
                  <a:schemeClr val="accent2">
                    <a:lumMod val="75000"/>
                  </a:schemeClr>
                </a:solidFill>
              </a:rPr>
              <a:t>Give kids enough slack, but not enough to interfere with learning. There are no bad kids, but there are bad behaviors.</a:t>
            </a:r>
          </a:p>
        </p:txBody>
      </p:sp>
    </p:spTree>
    <p:extLst>
      <p:ext uri="{BB962C8B-B14F-4D97-AF65-F5344CB8AC3E}">
        <p14:creationId xmlns:p14="http://schemas.microsoft.com/office/powerpoint/2010/main" val="4708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Turn a disruptive moment into a learning moment</a:t>
            </a:r>
          </a:p>
          <a:p>
            <a:pPr algn="ctr" eaLnBrk="1" hangingPunct="1">
              <a:defRPr/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…becomes a “win-win” experience for both student and teacher.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3337142"/>
            <a:ext cx="3733800" cy="325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4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30275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Diplomat vs. Dictator</a:t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/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752600"/>
            <a:ext cx="5181600" cy="3308184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3994"/>
            <a:ext cx="2971800" cy="3180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3693028"/>
            <a:ext cx="2971800" cy="30647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86200" y="1676400"/>
            <a:ext cx="518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+mj-lt"/>
              </a:rPr>
              <a:t>Opposites don’t attract!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95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8788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sz="4400" b="1" kern="0" dirty="0">
                <a:solidFill>
                  <a:srgbClr val="002060"/>
                </a:solidFill>
              </a:rPr>
              <a:t>Classroom Management</a:t>
            </a:r>
            <a:br>
              <a:rPr lang="en-US" sz="4400" b="1" kern="0" dirty="0">
                <a:solidFill>
                  <a:srgbClr val="002060"/>
                </a:solidFill>
              </a:rPr>
            </a:br>
            <a:endParaRPr lang="en-US" sz="3600" kern="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3213" y="1600200"/>
            <a:ext cx="8540750" cy="50292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0" indent="0" algn="l" eaLnBrk="1" hangingPunct="1"/>
            <a:r>
              <a:rPr lang="en-US" sz="2800" kern="0" dirty="0">
                <a:solidFill>
                  <a:srgbClr val="002060"/>
                </a:solidFill>
              </a:rPr>
              <a:t>Two Essential Elements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</a:rPr>
              <a:t>T.L.C. </a:t>
            </a:r>
          </a:p>
          <a:p>
            <a:pPr marL="642914" lvl="2" indent="0" algn="l" eaLnBrk="1" hangingPunct="1"/>
            <a:r>
              <a:rPr lang="en-US" sz="2800" b="1" kern="0" dirty="0">
                <a:solidFill>
                  <a:srgbClr val="002060"/>
                </a:solidFill>
              </a:rPr>
              <a:t>T</a:t>
            </a:r>
            <a:r>
              <a:rPr lang="en-US" sz="2800" kern="0" dirty="0">
                <a:solidFill>
                  <a:srgbClr val="002060"/>
                </a:solidFill>
              </a:rPr>
              <a:t>eaching classroom expectations</a:t>
            </a:r>
          </a:p>
          <a:p>
            <a:pPr marL="642914" lvl="2" indent="0" algn="l" eaLnBrk="1" hangingPunct="1"/>
            <a:r>
              <a:rPr lang="en-US" sz="2800" b="1" kern="0" dirty="0">
                <a:solidFill>
                  <a:srgbClr val="002060"/>
                </a:solidFill>
              </a:rPr>
              <a:t>L</a:t>
            </a:r>
            <a:r>
              <a:rPr lang="en-US" sz="2800" kern="0" dirty="0">
                <a:solidFill>
                  <a:srgbClr val="002060"/>
                </a:solidFill>
              </a:rPr>
              <a:t>ooking for performance on expectations (monitoring)</a:t>
            </a:r>
          </a:p>
          <a:p>
            <a:pPr marL="642914" lvl="2" indent="0" algn="l" eaLnBrk="1" hangingPunct="1"/>
            <a:r>
              <a:rPr lang="en-US" sz="2800" b="1" kern="0" dirty="0" err="1">
                <a:solidFill>
                  <a:srgbClr val="002060"/>
                </a:solidFill>
              </a:rPr>
              <a:t>C</a:t>
            </a:r>
            <a:r>
              <a:rPr lang="en-US" sz="2800" kern="0" dirty="0" err="1">
                <a:solidFill>
                  <a:srgbClr val="002060"/>
                </a:solidFill>
              </a:rPr>
              <a:t>onsequenting</a:t>
            </a:r>
            <a:r>
              <a:rPr lang="en-US" sz="2800" kern="0" dirty="0">
                <a:solidFill>
                  <a:srgbClr val="002060"/>
                </a:solidFill>
              </a:rPr>
              <a:t> behavior – both positive and negative</a:t>
            </a:r>
          </a:p>
          <a:p>
            <a:pPr marL="562550" lvl="2" indent="0" algn="l" eaLnBrk="1" hangingPunct="1"/>
            <a:r>
              <a:rPr lang="en-US" sz="2800" kern="0" dirty="0">
                <a:solidFill>
                  <a:srgbClr val="002060"/>
                </a:solidFill>
              </a:rPr>
              <a:t>Identifying classroom expectations - Student Voice</a:t>
            </a:r>
          </a:p>
          <a:p>
            <a:pPr marL="562550" lvl="2" indent="0" algn="l" eaLnBrk="1" hangingPunct="1"/>
            <a:endParaRPr lang="en-US" sz="2800" kern="0" dirty="0">
              <a:solidFill>
                <a:srgbClr val="002060"/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2060"/>
                </a:solidFill>
              </a:rPr>
              <a:t>U.P.R. - Unconditional Positive Regard</a:t>
            </a:r>
          </a:p>
          <a:p>
            <a:pPr lvl="3" eaLnBrk="1" hangingPunct="1"/>
            <a:endParaRPr lang="en-US" kern="0" dirty="0"/>
          </a:p>
          <a:p>
            <a:pPr lvl="3" eaLnBrk="1" hangingPunct="1"/>
            <a:r>
              <a:rPr lang="en-US" kern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29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</a:rPr>
              <a:t>Results!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371600"/>
            <a:ext cx="4495800" cy="53340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National program – schools, districts, states.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Documented results and endorsements.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Behavior and discipline problems reduced.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Academic improvement.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Teacher effectiveness.</a:t>
            </a: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79234" name="Picture 2" descr="http://joannafaulk.com/wp-content/uploads/2013/03/Layton-scho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63791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0800000" flipV="1">
            <a:off x="4953000" y="4480293"/>
            <a:ext cx="3886200" cy="16312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5C5C5C"/>
                </a:solidFill>
                <a:effectLst/>
                <a:latin typeface="Droid Sans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C40000"/>
                </a:solidFill>
                <a:effectLst/>
                <a:latin typeface="Droid Sans"/>
              </a:rPr>
              <a:t>B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40000"/>
                </a:solidFill>
                <a:effectLst/>
                <a:latin typeface="Droid Sans"/>
              </a:rPr>
              <a:t>eck Academy reduces discipline referrals campus-wide 82%.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79240" name="Picture 8" descr="http://joannafaulk.com/wp-content/uploads/2013/03/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02075"/>
            <a:ext cx="17907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44682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power of self-esteem.</a:t>
            </a:r>
          </a:p>
          <a:p>
            <a:pPr algn="ctr">
              <a:defRPr/>
            </a:pPr>
            <a:endParaRPr lang="en-US" sz="3600" kern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US" sz="36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Randy</a:t>
            </a:r>
          </a:p>
          <a:p>
            <a:pPr algn="ctr">
              <a:defRPr/>
            </a:pPr>
            <a:r>
              <a:rPr lang="en-US" sz="3600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15 years later</a:t>
            </a:r>
          </a:p>
          <a:p>
            <a:pPr algn="ctr">
              <a:defRPr/>
            </a:pPr>
            <a:endParaRPr lang="en-US" sz="3600" kern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This is why we are teachers!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7181" y="609600"/>
            <a:ext cx="3794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Closing Story</a:t>
            </a:r>
            <a:endParaRPr lang="en-US" b="1" kern="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905000"/>
            <a:ext cx="50589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</a:rPr>
              <a:t>Thank You 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38286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Contact/Questions</a:t>
            </a:r>
          </a:p>
          <a:p>
            <a:pPr algn="ctr"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Mary Ann Mace</a:t>
            </a:r>
          </a:p>
          <a:p>
            <a:pPr algn="ctr"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MaryAnnMace@TimeToTeach.com</a:t>
            </a:r>
          </a:p>
          <a:p>
            <a:pPr algn="ctr"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www.ProfMace.com</a:t>
            </a:r>
          </a:p>
          <a:p>
            <a:pPr algn="ctr">
              <a:defRPr/>
            </a:pPr>
            <a:r>
              <a:rPr lang="en-US" b="1" kern="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Cell:  818-632-0565</a:t>
            </a:r>
          </a:p>
        </p:txBody>
      </p:sp>
    </p:spTree>
    <p:extLst>
      <p:ext uri="{BB962C8B-B14F-4D97-AF65-F5344CB8AC3E}">
        <p14:creationId xmlns:p14="http://schemas.microsoft.com/office/powerpoint/2010/main" val="18335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30275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Dictator</a:t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371600"/>
            <a:ext cx="5181600" cy="12954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0" indent="0" algn="l" eaLnBrk="1" hangingPunct="1"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Environment: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Authoritarian rule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Permission required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Limits and controls set</a:t>
            </a: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46889"/>
            <a:ext cx="2428741" cy="2602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399453"/>
            <a:ext cx="2743200" cy="27432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48200" y="4721290"/>
            <a:ext cx="5181600" cy="18288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0" indent="0" algn="l" eaLnBrk="1" hangingPunct="1"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Educational Outcomes: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Learning stifled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Communication limited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Motivation affected</a:t>
            </a: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30275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Diplomat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1797216"/>
            <a:ext cx="5181600" cy="4228934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0" indent="0" algn="l" eaLnBrk="1" hangingPunct="1">
              <a:defRPr/>
            </a:pPr>
            <a:r>
              <a:rPr lang="en-US" sz="2800" dirty="0">
                <a:solidFill>
                  <a:srgbClr val="002060"/>
                </a:solidFill>
              </a:rPr>
              <a:t>Environment:</a:t>
            </a: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Authoritative style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Independence managed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Discipline tempered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Educational Outcomes: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Self-reliance supported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Social competence </a:t>
            </a:r>
            <a:r>
              <a:rPr lang="en-US" sz="2800" kern="0" dirty="0" err="1">
                <a:solidFill>
                  <a:schemeClr val="accent2">
                    <a:lumMod val="75000"/>
                  </a:schemeClr>
                </a:solidFill>
              </a:rPr>
              <a:t>nutured</a:t>
            </a: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Motivation and growth 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79" y="2133600"/>
            <a:ext cx="2855171" cy="38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30275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What Is Diplomacy?</a:t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9906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30275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Diplomat vs. Dictator</a:t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19200"/>
            <a:ext cx="59055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038600" y="1935920"/>
            <a:ext cx="4419600" cy="95968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6">
                <a:solidFill>
                  <a:schemeClr val="tx1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4400" b="1" kern="0" dirty="0">
                <a:solidFill>
                  <a:schemeClr val="accent2">
                    <a:lumMod val="75000"/>
                  </a:schemeClr>
                </a:solidFill>
              </a:rPr>
              <a:t>From this…</a:t>
            </a:r>
          </a:p>
          <a:p>
            <a:pPr eaLnBrk="1" hangingPunct="1">
              <a:defRPr/>
            </a:pPr>
            <a:endParaRPr lang="en-US" sz="4400" b="1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43400"/>
            <a:ext cx="4046863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200400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4876800"/>
            <a:ext cx="327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b="1" kern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…to this!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24882"/>
            <a:ext cx="6781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+mj-lt"/>
              </a:rPr>
              <a:t>Journey to Diplomacy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30275"/>
          </a:xfrm>
        </p:spPr>
        <p:txBody>
          <a:bodyPr/>
          <a:lstStyle/>
          <a:p>
            <a:pPr eaLnBrk="1" hangingPunct="1"/>
            <a:r>
              <a:rPr lang="en-US" sz="4400" b="1" dirty="0">
                <a:solidFill>
                  <a:srgbClr val="002060"/>
                </a:solidFill>
              </a:rPr>
              <a:t>Diplomat Do’s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" y="1143000"/>
            <a:ext cx="4419600" cy="4267200"/>
          </a:xfrm>
          <a:prstGeom prst="rect">
            <a:avLst/>
          </a:prstGeom>
        </p:spPr>
        <p:txBody>
          <a:bodyPr/>
          <a:lstStyle>
            <a:lvl1pPr marL="241093" indent="-241093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1pPr>
            <a:lvl2pPr marL="522368" indent="-200911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2pPr>
            <a:lvl3pPr marL="803643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3pPr>
            <a:lvl4pPr marL="1125101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4pPr>
            <a:lvl5pPr marL="1446558" indent="-160729" algn="ctr" rtl="0" eaLnBrk="0" fontAlgn="base" hangingPunct="0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2531">
                <a:solidFill>
                  <a:schemeClr val="tx1"/>
                </a:solidFill>
                <a:latin typeface="+mn-lt"/>
                <a:ea typeface="+mn-ea"/>
                <a:cs typeface="+mn-cs"/>
                <a:sym typeface="Myriad Pro Light" charset="0"/>
              </a:defRPr>
            </a:lvl9pPr>
          </a:lstStyle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Set clear expectations.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Active learning.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Don’t sweat small stuff. 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</a:rPr>
              <a:t>Do not punish themselves.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 algn="l" eaLnBrk="1" hangingPunct="1">
              <a:buFont typeface="Arial" panose="020B0604020202020204" pitchFamily="34" charset="0"/>
              <a:buChar char="•"/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 eaLnBrk="1" hangingPunct="1">
              <a:defRPr/>
            </a:pPr>
            <a:endParaRPr lang="en-US" sz="28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46" y="3450094"/>
            <a:ext cx="6467354" cy="3368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1143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 confrontations.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 empty threats.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 repeated warnings.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Respect students’ </a:t>
            </a:r>
          </a:p>
          <a:p>
            <a:pPr lvl="1">
              <a:defRPr/>
            </a:pPr>
            <a:r>
              <a:rPr lang="en-US" sz="2800" kern="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class time.</a:t>
            </a:r>
          </a:p>
        </p:txBody>
      </p:sp>
    </p:spTree>
    <p:extLst>
      <p:ext uri="{BB962C8B-B14F-4D97-AF65-F5344CB8AC3E}">
        <p14:creationId xmlns:p14="http://schemas.microsoft.com/office/powerpoint/2010/main" val="340657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A2E6B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DB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 1">
      <a:majorFont>
        <a:latin typeface="Gill Sans"/>
        <a:ea typeface="ヒラギノ角ゴ ProN W3"/>
        <a:cs typeface="ヒラギノ角ゴ ProN W3"/>
      </a:majorFont>
      <a:minorFont>
        <a:latin typeface="Myriad Pro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6549</TotalTime>
  <Words>1197</Words>
  <Application>Microsoft Macintosh PowerPoint</Application>
  <PresentationFormat>On-screen Show (4:3)</PresentationFormat>
  <Paragraphs>229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Title &amp; Subtitle copy 1</vt:lpstr>
      <vt:lpstr>8_Custom Design</vt:lpstr>
      <vt:lpstr>4_Custom Design</vt:lpstr>
      <vt:lpstr>1_Custom Design</vt:lpstr>
      <vt:lpstr>Custom Design</vt:lpstr>
      <vt:lpstr>2016 NNCSS  </vt:lpstr>
      <vt:lpstr>Workshop Speaker</vt:lpstr>
      <vt:lpstr>Diplomat vs. Dictator   </vt:lpstr>
      <vt:lpstr>Dictator  </vt:lpstr>
      <vt:lpstr>Diplomat </vt:lpstr>
      <vt:lpstr>What Is Diplomacy?  </vt:lpstr>
      <vt:lpstr>Diplomat vs. Dictator  </vt:lpstr>
      <vt:lpstr>PowerPoint Presentation</vt:lpstr>
      <vt:lpstr>Diplomat Do’s</vt:lpstr>
      <vt:lpstr>Do You Agree?  </vt:lpstr>
      <vt:lpstr>Social Studies Application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Results!</vt:lpstr>
      <vt:lpstr>PowerPoint Presentation</vt:lpstr>
      <vt:lpstr>PowerPoint Presentation</vt:lpstr>
    </vt:vector>
  </TitlesOfParts>
  <Company>CTE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Lunch Break!</dc:title>
  <dc:creator>Rick Dahlgren</dc:creator>
  <cp:lastModifiedBy>shaw</cp:lastModifiedBy>
  <cp:revision>225</cp:revision>
  <dcterms:created xsi:type="dcterms:W3CDTF">2006-07-26T23:19:07Z</dcterms:created>
  <dcterms:modified xsi:type="dcterms:W3CDTF">2016-03-03T05:26:58Z</dcterms:modified>
</cp:coreProperties>
</file>