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3"/>
  </p:notesMasterIdLst>
  <p:handoutMasterIdLst>
    <p:handoutMasterId r:id="rId34"/>
  </p:handoutMasterIdLst>
  <p:sldIdLst>
    <p:sldId id="256" r:id="rId4"/>
    <p:sldId id="314" r:id="rId5"/>
    <p:sldId id="292" r:id="rId6"/>
    <p:sldId id="288" r:id="rId7"/>
    <p:sldId id="311" r:id="rId8"/>
    <p:sldId id="261" r:id="rId9"/>
    <p:sldId id="262" r:id="rId10"/>
    <p:sldId id="294" r:id="rId11"/>
    <p:sldId id="298" r:id="rId12"/>
    <p:sldId id="307" r:id="rId13"/>
    <p:sldId id="304" r:id="rId14"/>
    <p:sldId id="303" r:id="rId15"/>
    <p:sldId id="273" r:id="rId16"/>
    <p:sldId id="308" r:id="rId17"/>
    <p:sldId id="297" r:id="rId18"/>
    <p:sldId id="299" r:id="rId19"/>
    <p:sldId id="300" r:id="rId20"/>
    <p:sldId id="301" r:id="rId21"/>
    <p:sldId id="302" r:id="rId22"/>
    <p:sldId id="305" r:id="rId23"/>
    <p:sldId id="265" r:id="rId24"/>
    <p:sldId id="310" r:id="rId25"/>
    <p:sldId id="266" r:id="rId26"/>
    <p:sldId id="309" r:id="rId27"/>
    <p:sldId id="293" r:id="rId28"/>
    <p:sldId id="312" r:id="rId29"/>
    <p:sldId id="306" r:id="rId30"/>
    <p:sldId id="313" r:id="rId31"/>
    <p:sldId id="271" r:id="rId3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75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528BE5EA-F162-4C6A-A977-56C62C1DE17F}" type="datetimeFigureOut">
              <a:rPr lang="en-US" smtClean="0"/>
              <a:t>3/2/16</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C895A5F8-EAC9-4388-8062-BFC980F13D43}" type="slidenum">
              <a:rPr lang="en-US" smtClean="0"/>
              <a:t>‹#›</a:t>
            </a:fld>
            <a:endParaRPr lang="en-US"/>
          </a:p>
        </p:txBody>
      </p:sp>
    </p:spTree>
    <p:extLst>
      <p:ext uri="{BB962C8B-B14F-4D97-AF65-F5344CB8AC3E}">
        <p14:creationId xmlns:p14="http://schemas.microsoft.com/office/powerpoint/2010/main" val="4208886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B48F8B15-CF22-47D6-9E00-030E9317C33A}" type="datetimeFigureOut">
              <a:rPr lang="en-US" smtClean="0"/>
              <a:t>3/2/16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C050C31F-FB2E-4A39-B1E1-84A306857B19}" type="slidenum">
              <a:rPr lang="en-US" smtClean="0"/>
              <a:t>‹#›</a:t>
            </a:fld>
            <a:endParaRPr lang="en-US"/>
          </a:p>
        </p:txBody>
      </p:sp>
    </p:spTree>
    <p:extLst>
      <p:ext uri="{BB962C8B-B14F-4D97-AF65-F5344CB8AC3E}">
        <p14:creationId xmlns:p14="http://schemas.microsoft.com/office/powerpoint/2010/main" val="209571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27C33E-3616-48FF-B12D-A0E6211D1A0F}"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8257-FF03-45C6-9D80-BFF72BB65C4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7C33E-3616-48FF-B12D-A0E6211D1A0F}"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8257-FF03-45C6-9D80-BFF72BB65C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7C33E-3616-48FF-B12D-A0E6211D1A0F}"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8257-FF03-45C6-9D80-BFF72BB65C4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2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207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49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74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90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650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96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34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7C33E-3616-48FF-B12D-A0E6211D1A0F}"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8257-FF03-45C6-9D80-BFF72BB65C4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329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343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979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013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58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380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636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40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636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33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7C33E-3616-48FF-B12D-A0E6211D1A0F}"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8257-FF03-45C6-9D80-BFF72BB65C4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269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699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042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58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7C33E-3616-48FF-B12D-A0E6211D1A0F}"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8257-FF03-45C6-9D80-BFF72BB65C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7C33E-3616-48FF-B12D-A0E6211D1A0F}" type="datetimeFigureOut">
              <a:rPr lang="en-US" smtClean="0"/>
              <a:t>3/2/16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A8257-FF03-45C6-9D80-BFF72BB65C4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27C33E-3616-48FF-B12D-A0E6211D1A0F}" type="datetimeFigureOut">
              <a:rPr lang="en-US" smtClean="0"/>
              <a:t>3/2/16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A8257-FF03-45C6-9D80-BFF72BB65C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7C33E-3616-48FF-B12D-A0E6211D1A0F}" type="datetimeFigureOut">
              <a:rPr lang="en-US" smtClean="0"/>
              <a:t>3/2/16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A8257-FF03-45C6-9D80-BFF72BB65C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7C33E-3616-48FF-B12D-A0E6211D1A0F}"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8257-FF03-45C6-9D80-BFF72BB65C4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7C33E-3616-48FF-B12D-A0E6211D1A0F}"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8257-FF03-45C6-9D80-BFF72BB65C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927C33E-3616-48FF-B12D-A0E6211D1A0F}" type="datetimeFigureOut">
              <a:rPr lang="en-US" smtClean="0"/>
              <a:t>3/2/16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70A8257-FF03-45C6-9D80-BFF72BB65C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BDF308-6086-48E1-B223-B6F52B6B53F6}"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16B66-EEF0-45EB-ADA4-9608E4D9AF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938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C7965F-CAEE-42FB-A5D4-7D03B0EE717E}" type="datetimeFigureOut">
              <a:rPr lang="en-US" smtClean="0">
                <a:solidFill>
                  <a:prstClr val="black">
                    <a:tint val="75000"/>
                  </a:prstClr>
                </a:solidFill>
              </a:rPr>
              <a:pPr/>
              <a:t>3/2/16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79A88F-0B6A-4179-9CED-59569D0D6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70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 Type="http://schemas.openxmlformats.org/officeDocument/2006/relationships/slideLayout" Target="../slideLayouts/slideLayout23.xml"/><Relationship Id="rId2" Type="http://schemas.openxmlformats.org/officeDocument/2006/relationships/image" Target="../media/image16.jpe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4.PNG"/><Relationship Id="rId8" Type="http://schemas.openxmlformats.org/officeDocument/2006/relationships/image" Target="../media/image11.PNG"/><Relationship Id="rId9" Type="http://schemas.openxmlformats.org/officeDocument/2006/relationships/image" Target="../media/image19.PNG"/><Relationship Id="rId10"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848600" cy="2689225"/>
          </a:xfrm>
        </p:spPr>
        <p:txBody>
          <a:bodyPr>
            <a:normAutofit/>
          </a:bodyPr>
          <a:lstStyle/>
          <a:p>
            <a:pPr algn="ctr"/>
            <a:r>
              <a:rPr lang="en-US" sz="5300" dirty="0" smtClean="0">
                <a:latin typeface="Arial Black" panose="020B0A04020102020204" pitchFamily="34" charset="0"/>
              </a:rPr>
              <a:t>12</a:t>
            </a:r>
            <a:r>
              <a:rPr lang="en-US" sz="5300" baseline="30000" dirty="0" smtClean="0">
                <a:latin typeface="Arial Black" panose="020B0A04020102020204" pitchFamily="34" charset="0"/>
              </a:rPr>
              <a:t>th</a:t>
            </a:r>
            <a:r>
              <a:rPr lang="en-US" sz="5300" dirty="0" smtClean="0">
                <a:latin typeface="Arial Black" panose="020B0A04020102020204" pitchFamily="34" charset="0"/>
              </a:rPr>
              <a:t> Annual </a:t>
            </a:r>
            <a:br>
              <a:rPr lang="en-US" sz="5300" dirty="0" smtClean="0">
                <a:latin typeface="Arial Black" panose="020B0A04020102020204" pitchFamily="34" charset="0"/>
              </a:rPr>
            </a:br>
            <a:r>
              <a:rPr lang="en-US" sz="5300" dirty="0" smtClean="0">
                <a:latin typeface="Arial Black" panose="020B0A04020102020204" pitchFamily="34" charset="0"/>
              </a:rPr>
              <a:t>Social Studies conference</a:t>
            </a:r>
            <a:endParaRPr lang="en-US" dirty="0">
              <a:latin typeface="Arial Black" panose="020B0A04020102020204" pitchFamily="34" charset="0"/>
            </a:endParaRPr>
          </a:p>
        </p:txBody>
      </p:sp>
      <p:sp>
        <p:nvSpPr>
          <p:cNvPr id="3" name="Subtitle 2"/>
          <p:cNvSpPr>
            <a:spLocks noGrp="1"/>
          </p:cNvSpPr>
          <p:nvPr>
            <p:ph type="subTitle" idx="1"/>
          </p:nvPr>
        </p:nvSpPr>
        <p:spPr>
          <a:xfrm>
            <a:off x="609599" y="3505200"/>
            <a:ext cx="8096655" cy="1752600"/>
          </a:xfrm>
        </p:spPr>
        <p:txBody>
          <a:bodyPr>
            <a:normAutofit fontScale="92500"/>
          </a:bodyPr>
          <a:lstStyle/>
          <a:p>
            <a:pPr algn="ctr"/>
            <a:r>
              <a:rPr lang="en-US" sz="4000" b="1" dirty="0" smtClean="0">
                <a:latin typeface="Arial Black" panose="020B0A04020102020204" pitchFamily="34" charset="0"/>
              </a:rPr>
              <a:t>Got Grit?</a:t>
            </a:r>
          </a:p>
          <a:p>
            <a:pPr algn="ctr"/>
            <a:r>
              <a:rPr lang="en-US" sz="4000" b="1" dirty="0" smtClean="0">
                <a:latin typeface="Arial Black" panose="020B0A04020102020204" pitchFamily="34" charset="0"/>
              </a:rPr>
              <a:t>Developing the Right Mindset</a:t>
            </a:r>
          </a:p>
          <a:p>
            <a:pPr algn="ctr"/>
            <a:endParaRPr lang="en-US" sz="3200" b="1" i="1" dirty="0"/>
          </a:p>
        </p:txBody>
      </p:sp>
      <p:pic>
        <p:nvPicPr>
          <p:cNvPr id="4" name="Picture 3" descr="NNCSSlogo"/>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781257"/>
            <a:ext cx="3886200" cy="2065020"/>
          </a:xfrm>
          <a:prstGeom prst="rect">
            <a:avLst/>
          </a:prstGeom>
          <a:noFill/>
          <a:ln>
            <a:noFill/>
          </a:ln>
        </p:spPr>
      </p:pic>
    </p:spTree>
    <p:extLst>
      <p:ext uri="{BB962C8B-B14F-4D97-AF65-F5344CB8AC3E}">
        <p14:creationId xmlns:p14="http://schemas.microsoft.com/office/powerpoint/2010/main" val="23927350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Thank you to the</a:t>
            </a:r>
            <a:r>
              <a:rPr lang="en-US" sz="3600" dirty="0" smtClean="0"/>
              <a:t/>
            </a:r>
            <a:br>
              <a:rPr lang="en-US" sz="3600" dirty="0" smtClean="0"/>
            </a:br>
            <a:r>
              <a:rPr lang="en-US" sz="3600" dirty="0" smtClean="0"/>
              <a:t>Washoe county School District</a:t>
            </a:r>
            <a:r>
              <a:rPr lang="en-US" dirty="0" smtClean="0"/>
              <a:t/>
            </a:r>
            <a:br>
              <a:rPr lang="en-US" dirty="0" smtClean="0"/>
            </a:br>
            <a:r>
              <a:rPr lang="en-US" b="1" dirty="0" smtClean="0"/>
              <a:t>Department </a:t>
            </a:r>
            <a:r>
              <a:rPr lang="en-US" b="1" dirty="0"/>
              <a:t>of Professional Learning </a:t>
            </a:r>
            <a:endParaRPr lang="en-US" dirty="0"/>
          </a:p>
        </p:txBody>
      </p:sp>
      <p:sp>
        <p:nvSpPr>
          <p:cNvPr id="3" name="Text Placeholder 2"/>
          <p:cNvSpPr>
            <a:spLocks noGrp="1"/>
          </p:cNvSpPr>
          <p:nvPr>
            <p:ph type="body" idx="1"/>
          </p:nvPr>
        </p:nvSpPr>
        <p:spPr>
          <a:xfrm>
            <a:off x="762000" y="4640365"/>
            <a:ext cx="7772400" cy="1500187"/>
          </a:xfrm>
        </p:spPr>
        <p:txBody>
          <a:bodyPr>
            <a:normAutofit lnSpcReduction="10000"/>
          </a:bodyPr>
          <a:lstStyle/>
          <a:p>
            <a:r>
              <a:rPr lang="en-US" i="1" dirty="0" smtClean="0"/>
              <a:t>And to all the help we’ve received from: </a:t>
            </a:r>
          </a:p>
          <a:p>
            <a:r>
              <a:rPr lang="en-US" b="1" i="1" dirty="0" smtClean="0"/>
              <a:t>Ellen Thomas, Karen Perisho, Vangie Russell, Christine Alcala-Hanks, Bonnie Damon, April </a:t>
            </a:r>
            <a:r>
              <a:rPr lang="en-US" b="1" i="1" dirty="0" err="1" smtClean="0"/>
              <a:t>Mendibles</a:t>
            </a:r>
            <a:r>
              <a:rPr lang="en-US" b="1" i="1" dirty="0" smtClean="0"/>
              <a:t>, Thomas Lay, &amp; Salwa Zaki</a:t>
            </a:r>
            <a:endParaRPr lang="en-US" b="1" i="1" dirty="0"/>
          </a:p>
        </p:txBody>
      </p:sp>
      <p:pic>
        <p:nvPicPr>
          <p:cNvPr id="2050" name="Picture 2" descr="https://pbs.twimg.com/profile_images/646779876788187144/Z9z0Xjv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7620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5261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Purchase Raffle Tickets</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Content Placeholder 2"/>
          <p:cNvSpPr>
            <a:spLocks noGrp="1"/>
          </p:cNvSpPr>
          <p:nvPr>
            <p:ph idx="1"/>
          </p:nvPr>
        </p:nvSpPr>
        <p:spPr/>
        <p:txBody>
          <a:bodyPr>
            <a:normAutofit/>
          </a:bodyPr>
          <a:lstStyle/>
          <a:p>
            <a:pPr marL="0" indent="0" algn="ctr">
              <a:buNone/>
            </a:pP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ticket for $1</a:t>
            </a:r>
          </a:p>
          <a:p>
            <a:pPr marL="0" indent="0" algn="ctr">
              <a:buNone/>
            </a:pP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7 tickets for $5</a:t>
            </a:r>
          </a:p>
          <a:p>
            <a:pPr marL="0" indent="0" algn="ctr">
              <a:buNone/>
            </a:pP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15 tickets for $10</a:t>
            </a:r>
          </a:p>
          <a:p>
            <a:pPr marL="0" indent="0" algn="ctr">
              <a:buNone/>
            </a:pP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35 tickets for $20</a:t>
            </a:r>
            <a:endPar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descr="NNCSSlogo"/>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029200"/>
            <a:ext cx="3810000" cy="1817076"/>
          </a:xfrm>
          <a:prstGeom prst="rect">
            <a:avLst/>
          </a:prstGeom>
          <a:noFill/>
          <a:ln>
            <a:noFill/>
          </a:ln>
        </p:spPr>
      </p:pic>
    </p:spTree>
    <p:extLst>
      <p:ext uri="{BB962C8B-B14F-4D97-AF65-F5344CB8AC3E}">
        <p14:creationId xmlns:p14="http://schemas.microsoft.com/office/powerpoint/2010/main" val="7232405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40" y="258137"/>
            <a:ext cx="9477047" cy="618134"/>
          </a:xfrm>
        </p:spPr>
        <p:txBody>
          <a:bodyPr>
            <a:noAutofit/>
          </a:bodyPr>
          <a:lstStyle/>
          <a:p>
            <a:r>
              <a:rPr lang="en-US" sz="4000" b="1" dirty="0"/>
              <a:t>Thank </a:t>
            </a:r>
            <a:r>
              <a:rPr lang="en-US" sz="4000" b="1" dirty="0" smtClean="0"/>
              <a:t>You! Raffle </a:t>
            </a:r>
            <a:r>
              <a:rPr lang="en-US" sz="4000" b="1" dirty="0"/>
              <a:t>Prizes </a:t>
            </a:r>
            <a:r>
              <a:rPr lang="en-US" sz="4000" b="1" dirty="0" smtClean="0"/>
              <a:t>Donated By:</a:t>
            </a:r>
            <a:endParaRPr lang="en-US" sz="4000" b="1" dirty="0"/>
          </a:p>
        </p:txBody>
      </p:sp>
      <p:sp>
        <p:nvSpPr>
          <p:cNvPr id="3" name="Subtitle 2"/>
          <p:cNvSpPr>
            <a:spLocks noGrp="1"/>
          </p:cNvSpPr>
          <p:nvPr>
            <p:ph type="subTitle" idx="1"/>
          </p:nvPr>
        </p:nvSpPr>
        <p:spPr>
          <a:xfrm>
            <a:off x="685800" y="1288830"/>
            <a:ext cx="7848600" cy="5340569"/>
          </a:xfrm>
        </p:spPr>
        <p:txBody>
          <a:bodyPr>
            <a:normAutofit fontScale="70000" lnSpcReduction="20000"/>
          </a:bodyPr>
          <a:lstStyle/>
          <a:p>
            <a:r>
              <a:rPr lang="en-US" b="1" u="sng" dirty="0" smtClean="0"/>
              <a:t>Nystrom</a:t>
            </a:r>
          </a:p>
          <a:p>
            <a:r>
              <a:rPr lang="en-US" dirty="0" smtClean="0"/>
              <a:t>One Year Active Classroom License</a:t>
            </a:r>
          </a:p>
          <a:p>
            <a:r>
              <a:rPr lang="en-US" b="1" u="sng" dirty="0" smtClean="0"/>
              <a:t>Reno Vulcanizing Works</a:t>
            </a:r>
          </a:p>
          <a:p>
            <a:r>
              <a:rPr lang="en-US" dirty="0" smtClean="0"/>
              <a:t>Lube, Oil, &amp; Filter</a:t>
            </a:r>
          </a:p>
          <a:p>
            <a:r>
              <a:rPr lang="en-US" b="1" u="sng" dirty="0" smtClean="0"/>
              <a:t>National Automobile Museum</a:t>
            </a:r>
          </a:p>
          <a:p>
            <a:r>
              <a:rPr lang="en-US" dirty="0" smtClean="0"/>
              <a:t>Raffle Basket</a:t>
            </a:r>
          </a:p>
          <a:p>
            <a:r>
              <a:rPr lang="en-US" b="1" u="sng" dirty="0" smtClean="0"/>
              <a:t>Northern Nevada Council for the Social Studies</a:t>
            </a:r>
          </a:p>
          <a:p>
            <a:r>
              <a:rPr lang="en-US" dirty="0" smtClean="0"/>
              <a:t>$200 Southwest gift card</a:t>
            </a:r>
          </a:p>
          <a:p>
            <a:r>
              <a:rPr lang="en-US" dirty="0" smtClean="0"/>
              <a:t>4- $25 Amazon gift cards</a:t>
            </a:r>
          </a:p>
          <a:p>
            <a:r>
              <a:rPr lang="en-US" dirty="0" smtClean="0"/>
              <a:t>5- $10 Starbucks gift cards</a:t>
            </a:r>
          </a:p>
          <a:p>
            <a:r>
              <a:rPr lang="en-US" b="1" u="sng" dirty="0" smtClean="0"/>
              <a:t>World Wide Partnerships</a:t>
            </a:r>
          </a:p>
          <a:p>
            <a:r>
              <a:rPr lang="en-US" dirty="0" smtClean="0"/>
              <a:t>$75 Computer Repair Gift Certificate</a:t>
            </a:r>
          </a:p>
          <a:p>
            <a:r>
              <a:rPr lang="en-US" b="1" u="sng" dirty="0" smtClean="0"/>
              <a:t>Sun Ridge Golf Club</a:t>
            </a:r>
          </a:p>
          <a:p>
            <a:r>
              <a:rPr lang="en-US" dirty="0" smtClean="0"/>
              <a:t>Golf Foursome</a:t>
            </a:r>
          </a:p>
          <a:p>
            <a:r>
              <a:rPr lang="en-US" b="1" u="sng" dirty="0" smtClean="0"/>
              <a:t>Nevada Museum of Art</a:t>
            </a:r>
          </a:p>
          <a:p>
            <a:r>
              <a:rPr lang="en-US" smtClean="0"/>
              <a:t>One Year </a:t>
            </a:r>
            <a:r>
              <a:rPr lang="en-US" dirty="0" smtClean="0"/>
              <a:t>Membership</a:t>
            </a:r>
          </a:p>
          <a:p>
            <a:r>
              <a:rPr lang="en-US" b="1" u="sng" dirty="0" smtClean="0"/>
              <a:t>Terry Lee Wells Discovery </a:t>
            </a:r>
          </a:p>
          <a:p>
            <a:r>
              <a:rPr lang="en-US" dirty="0" smtClean="0"/>
              <a:t>2 Tickets Social Science Night</a:t>
            </a:r>
          </a:p>
          <a:p>
            <a:r>
              <a:rPr lang="en-US" b="1" u="sng" dirty="0" smtClean="0"/>
              <a:t>Northwest Regional Professional Development Program</a:t>
            </a:r>
          </a:p>
          <a:p>
            <a:r>
              <a:rPr lang="en-US" dirty="0" smtClean="0"/>
              <a:t>Technology basket, Teacher supply basket</a:t>
            </a:r>
          </a:p>
          <a:p>
            <a:r>
              <a:rPr lang="en-US" b="1" u="sng" dirty="0" smtClean="0"/>
              <a:t>Learning Forward Nevada</a:t>
            </a:r>
          </a:p>
          <a:p>
            <a:r>
              <a:rPr lang="en-US" dirty="0" smtClean="0"/>
              <a:t>Teacher Leadership Resources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54" y="1820938"/>
            <a:ext cx="1559642" cy="5737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080" y="1803724"/>
            <a:ext cx="1122902" cy="8752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955" y="2520120"/>
            <a:ext cx="1171676" cy="6390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398" y="3275831"/>
            <a:ext cx="1285987" cy="72586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955" y="3391737"/>
            <a:ext cx="1200254" cy="67751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4080" y="4294074"/>
            <a:ext cx="1135733" cy="37722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973" y="4397595"/>
            <a:ext cx="1240262" cy="50296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3603" y="4832099"/>
            <a:ext cx="691575" cy="96591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9955" y="5064212"/>
            <a:ext cx="1556766" cy="733806"/>
          </a:xfrm>
          <a:prstGeom prst="rect">
            <a:avLst/>
          </a:prstGeom>
        </p:spPr>
      </p:pic>
    </p:spTree>
    <p:extLst>
      <p:ext uri="{BB962C8B-B14F-4D97-AF65-F5344CB8AC3E}">
        <p14:creationId xmlns:p14="http://schemas.microsoft.com/office/powerpoint/2010/main" val="38580529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THANK YOU TO THE NNCSS BOARD!</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dirty="0" smtClean="0"/>
              <a:t>Katie Anderson</a:t>
            </a:r>
          </a:p>
          <a:p>
            <a:pPr marL="0" indent="0" algn="ctr">
              <a:buNone/>
            </a:pPr>
            <a:r>
              <a:rPr lang="en-US" dirty="0" smtClean="0"/>
              <a:t>Sarah Brown</a:t>
            </a:r>
          </a:p>
          <a:p>
            <a:pPr marL="0" indent="0" algn="ctr">
              <a:buNone/>
            </a:pPr>
            <a:r>
              <a:rPr lang="en-US" dirty="0" smtClean="0"/>
              <a:t>Kristin Campbell</a:t>
            </a:r>
          </a:p>
          <a:p>
            <a:pPr marL="0" indent="0" algn="ctr">
              <a:buNone/>
            </a:pPr>
            <a:r>
              <a:rPr lang="en-US" dirty="0" smtClean="0"/>
              <a:t>Lindsey Clewell</a:t>
            </a:r>
          </a:p>
          <a:p>
            <a:pPr marL="0" indent="0" algn="ctr">
              <a:buNone/>
            </a:pPr>
            <a:r>
              <a:rPr lang="en-US" dirty="0" smtClean="0"/>
              <a:t>Sue Davis</a:t>
            </a:r>
          </a:p>
          <a:p>
            <a:pPr marL="0" indent="0" algn="ctr">
              <a:buNone/>
            </a:pPr>
            <a:r>
              <a:rPr lang="en-US" dirty="0" smtClean="0"/>
              <a:t>Christine Hull</a:t>
            </a:r>
          </a:p>
          <a:p>
            <a:pPr marL="0" indent="0" algn="ctr">
              <a:buNone/>
            </a:pPr>
            <a:r>
              <a:rPr lang="en-US" dirty="0" smtClean="0"/>
              <a:t>Mario Fitzpatrick</a:t>
            </a:r>
          </a:p>
          <a:p>
            <a:pPr marL="0" indent="0" algn="ctr">
              <a:buNone/>
            </a:pPr>
            <a:r>
              <a:rPr lang="en-US" dirty="0"/>
              <a:t>Sonia Kretschmer</a:t>
            </a:r>
          </a:p>
          <a:p>
            <a:pPr marL="0" indent="0" algn="ctr">
              <a:buNone/>
            </a:pPr>
            <a:endParaRPr lang="en-US" dirty="0" smtClean="0"/>
          </a:p>
        </p:txBody>
      </p:sp>
      <p:sp>
        <p:nvSpPr>
          <p:cNvPr id="4" name="Content Placeholder 3"/>
          <p:cNvSpPr>
            <a:spLocks noGrp="1"/>
          </p:cNvSpPr>
          <p:nvPr>
            <p:ph sz="half" idx="2"/>
          </p:nvPr>
        </p:nvSpPr>
        <p:spPr/>
        <p:txBody>
          <a:bodyPr/>
          <a:lstStyle/>
          <a:p>
            <a:pPr marL="0" indent="0" algn="ctr">
              <a:buNone/>
            </a:pPr>
            <a:r>
              <a:rPr lang="en-US" dirty="0" smtClean="0"/>
              <a:t>Vallarie </a:t>
            </a:r>
            <a:r>
              <a:rPr lang="en-US" dirty="0"/>
              <a:t>Larson</a:t>
            </a:r>
          </a:p>
          <a:p>
            <a:pPr marL="0" indent="0" algn="ctr">
              <a:buNone/>
            </a:pPr>
            <a:r>
              <a:rPr lang="en-US" dirty="0"/>
              <a:t>Laura Moberg</a:t>
            </a:r>
          </a:p>
          <a:p>
            <a:pPr marL="0" indent="0" algn="ctr">
              <a:buNone/>
            </a:pPr>
            <a:r>
              <a:rPr lang="en-US" dirty="0"/>
              <a:t>Marcia Motter</a:t>
            </a:r>
          </a:p>
          <a:p>
            <a:pPr marL="0" indent="0" algn="ctr">
              <a:buNone/>
            </a:pPr>
            <a:r>
              <a:rPr lang="en-US" dirty="0"/>
              <a:t>Angela Orr</a:t>
            </a:r>
          </a:p>
          <a:p>
            <a:pPr marL="0" indent="0" algn="ctr">
              <a:buNone/>
            </a:pPr>
            <a:r>
              <a:rPr lang="en-US" dirty="0"/>
              <a:t>Janet Roberts</a:t>
            </a:r>
          </a:p>
          <a:p>
            <a:pPr marL="0" indent="0" algn="ctr">
              <a:buNone/>
            </a:pPr>
            <a:r>
              <a:rPr lang="en-US" dirty="0"/>
              <a:t>Nicolette Smith</a:t>
            </a:r>
          </a:p>
          <a:p>
            <a:pPr marL="0" indent="0" algn="ctr">
              <a:buNone/>
            </a:pPr>
            <a:r>
              <a:rPr lang="en-US" dirty="0"/>
              <a:t>Jamie </a:t>
            </a:r>
            <a:r>
              <a:rPr lang="en-US" dirty="0" smtClean="0"/>
              <a:t>Thomsen</a:t>
            </a:r>
          </a:p>
          <a:p>
            <a:pPr marL="0" indent="0" algn="ctr">
              <a:buNone/>
            </a:pPr>
            <a:endParaRPr lang="en-US" dirty="0"/>
          </a:p>
          <a:p>
            <a:endParaRPr lang="en-US" dirty="0"/>
          </a:p>
        </p:txBody>
      </p:sp>
      <p:sp>
        <p:nvSpPr>
          <p:cNvPr id="5" name="Rectangle 4"/>
          <p:cNvSpPr/>
          <p:nvPr/>
        </p:nvSpPr>
        <p:spPr>
          <a:xfrm>
            <a:off x="4684426" y="5257800"/>
            <a:ext cx="3966149" cy="707886"/>
          </a:xfrm>
          <a:prstGeom prst="rect">
            <a:avLst/>
          </a:prstGeom>
          <a:noFill/>
        </p:spPr>
        <p:txBody>
          <a:bodyPr wrap="none" lIns="91440" tIns="45720" rIns="91440" bIns="45720">
            <a:spAutoFit/>
          </a:bodyPr>
          <a:lstStyle/>
          <a:p>
            <a:pPr algn="ctr"/>
            <a:r>
              <a:rPr lang="en-US" sz="4000" b="1" i="1" dirty="0" smtClean="0">
                <a:ln w="0"/>
                <a:solidFill>
                  <a:schemeClr val="accent1"/>
                </a:solidFill>
                <a:effectLst>
                  <a:outerShdw blurRad="38100" dist="25400" dir="5400000" algn="ctr" rotWithShape="0">
                    <a:srgbClr val="6E747A">
                      <a:alpha val="43000"/>
                    </a:srgbClr>
                  </a:outerShdw>
                </a:effectLst>
                <a:latin typeface="Bradley Hand ITC" panose="03070402050302030203" pitchFamily="66" charset="0"/>
              </a:rPr>
              <a:t>&amp; Chelsea McLeod</a:t>
            </a:r>
            <a:endParaRPr lang="en-US" sz="4000" b="1" i="1" cap="none" spc="0" dirty="0">
              <a:ln w="0"/>
              <a:solidFill>
                <a:schemeClr val="accent1"/>
              </a:solidFill>
              <a:effectLst>
                <a:outerShdw blurRad="38100" dist="25400" dir="5400000" algn="ctr" rotWithShape="0">
                  <a:srgbClr val="6E747A">
                    <a:alpha val="43000"/>
                  </a:srgbClr>
                </a:outerShdw>
              </a:effectLst>
              <a:latin typeface="Bradley Hand ITC" panose="03070402050302030203" pitchFamily="66" charset="0"/>
            </a:endParaRPr>
          </a:p>
        </p:txBody>
      </p:sp>
    </p:spTree>
    <p:extLst>
      <p:ext uri="{BB962C8B-B14F-4D97-AF65-F5344CB8AC3E}">
        <p14:creationId xmlns:p14="http://schemas.microsoft.com/office/powerpoint/2010/main" val="10322863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2"/>
            <a:ext cx="6858000" cy="2580619"/>
          </a:xfrm>
        </p:spPr>
        <p:txBody>
          <a:bodyPr>
            <a:normAutofit/>
          </a:bodyPr>
          <a:lstStyle/>
          <a:p>
            <a:r>
              <a:rPr lang="en-US" sz="5400" b="1" dirty="0" smtClean="0"/>
              <a:t>Community Partners</a:t>
            </a:r>
            <a:endParaRPr lang="en-US" sz="5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22" y="1092240"/>
            <a:ext cx="1556766" cy="7338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43" y="2496180"/>
            <a:ext cx="691575" cy="9659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14" y="3895901"/>
            <a:ext cx="2097587" cy="77159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616" y="5621600"/>
            <a:ext cx="1396979" cy="8013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1095" y="5239023"/>
            <a:ext cx="2408973" cy="48845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2775" y="3993642"/>
            <a:ext cx="1938545" cy="78613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5454183"/>
            <a:ext cx="1879199" cy="106070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8123" y="3906112"/>
            <a:ext cx="2048387" cy="69687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6401" y="1804525"/>
            <a:ext cx="988781" cy="983066"/>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33830" y="5032539"/>
            <a:ext cx="2451425" cy="450711"/>
          </a:xfrm>
          <a:prstGeom prst="rect">
            <a:avLst/>
          </a:prstGeom>
        </p:spPr>
      </p:pic>
      <p:sp>
        <p:nvSpPr>
          <p:cNvPr id="15" name="TextBox 14"/>
          <p:cNvSpPr txBox="1"/>
          <p:nvPr/>
        </p:nvSpPr>
        <p:spPr>
          <a:xfrm>
            <a:off x="6696366" y="5454183"/>
            <a:ext cx="1828008" cy="523220"/>
          </a:xfrm>
          <a:prstGeom prst="rect">
            <a:avLst/>
          </a:prstGeom>
          <a:noFill/>
        </p:spPr>
        <p:txBody>
          <a:bodyPr wrap="square" rtlCol="0">
            <a:spAutoFit/>
          </a:bodyPr>
          <a:lstStyle/>
          <a:p>
            <a:pPr algn="ctr"/>
            <a:r>
              <a:rPr lang="en-US" sz="1400" b="1" dirty="0">
                <a:solidFill>
                  <a:srgbClr val="002060"/>
                </a:solidFill>
              </a:rPr>
              <a:t>Special Collections &amp; University Archives</a:t>
            </a: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24922" y="882004"/>
            <a:ext cx="2443538" cy="449260"/>
          </a:xfrm>
          <a:prstGeom prst="rect">
            <a:avLst/>
          </a:prstGeom>
        </p:spPr>
      </p:pic>
      <p:sp>
        <p:nvSpPr>
          <p:cNvPr id="17" name="Rectangle 16"/>
          <p:cNvSpPr/>
          <p:nvPr/>
        </p:nvSpPr>
        <p:spPr>
          <a:xfrm>
            <a:off x="2610792" y="1308667"/>
            <a:ext cx="1123008" cy="261610"/>
          </a:xfrm>
          <a:prstGeom prst="rect">
            <a:avLst/>
          </a:prstGeom>
        </p:spPr>
        <p:txBody>
          <a:bodyPr wrap="square">
            <a:spAutoFit/>
          </a:bodyPr>
          <a:lstStyle/>
          <a:p>
            <a:r>
              <a:rPr lang="en-US" sz="1100" b="1" dirty="0">
                <a:solidFill>
                  <a:srgbClr val="002060"/>
                </a:solidFill>
              </a:rPr>
              <a:t>Honors</a:t>
            </a:r>
            <a:r>
              <a:rPr lang="en-US" sz="900" b="1" dirty="0">
                <a:solidFill>
                  <a:srgbClr val="002060"/>
                </a:solidFill>
              </a:rPr>
              <a:t> </a:t>
            </a:r>
            <a:r>
              <a:rPr lang="en-US" sz="1100" b="1" dirty="0">
                <a:solidFill>
                  <a:srgbClr val="002060"/>
                </a:solidFill>
              </a:rPr>
              <a:t>Program</a:t>
            </a:r>
            <a:endParaRPr lang="en-US" sz="900" b="1" dirty="0">
              <a:solidFill>
                <a:srgbClr val="002060"/>
              </a:solidFill>
            </a:endParaRPr>
          </a:p>
        </p:txBody>
      </p:sp>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9920" y="2197543"/>
            <a:ext cx="3603623" cy="638019"/>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51894" y="519114"/>
            <a:ext cx="1777488" cy="1265059"/>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42574" y="1826046"/>
            <a:ext cx="1919048" cy="561375"/>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05372" y="638684"/>
            <a:ext cx="1417490" cy="1075839"/>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05372" y="3955740"/>
            <a:ext cx="1791256" cy="663724"/>
          </a:xfrm>
          <a:prstGeom prst="rect">
            <a:avLst/>
          </a:prstGeom>
        </p:spPr>
      </p:pic>
    </p:spTree>
    <p:extLst>
      <p:ext uri="{BB962C8B-B14F-4D97-AF65-F5344CB8AC3E}">
        <p14:creationId xmlns:p14="http://schemas.microsoft.com/office/powerpoint/2010/main" val="1132623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 &amp; Social Media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1508760"/>
            <a:ext cx="6629400" cy="5141667"/>
          </a:xfrm>
        </p:spPr>
      </p:pic>
      <p:sp>
        <p:nvSpPr>
          <p:cNvPr id="5" name="Oval 4"/>
          <p:cNvSpPr/>
          <p:nvPr/>
        </p:nvSpPr>
        <p:spPr>
          <a:xfrm>
            <a:off x="3352800" y="1800616"/>
            <a:ext cx="1828800" cy="68550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9073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92882" y="928688"/>
            <a:ext cx="6050756" cy="4857750"/>
          </a:xfrm>
        </p:spPr>
        <p:txBody>
          <a:bodyPr>
            <a:normAutofit/>
          </a:bodyPr>
          <a:lstStyle/>
          <a:p>
            <a:r>
              <a:rPr lang="en-US" sz="5400" b="1" dirty="0"/>
              <a:t>NNCSS </a:t>
            </a:r>
            <a:r>
              <a:rPr lang="en-US" sz="4400" b="1" dirty="0"/>
              <a:t/>
            </a:r>
            <a:br>
              <a:rPr lang="en-US" sz="4400" b="1" dirty="0"/>
            </a:br>
            <a:r>
              <a:rPr lang="en-US" sz="3600" b="1" dirty="0"/>
              <a:t>1</a:t>
            </a:r>
            <a:r>
              <a:rPr lang="en-US" sz="3600" b="1" baseline="30000" dirty="0"/>
              <a:t>st</a:t>
            </a:r>
            <a:r>
              <a:rPr lang="en-US" sz="3600" b="1" dirty="0"/>
              <a:t> Annual </a:t>
            </a:r>
            <a:r>
              <a:rPr lang="en-US" sz="4400" b="1" dirty="0"/>
              <a:t/>
            </a:r>
            <a:br>
              <a:rPr lang="en-US" sz="4400" b="1" dirty="0"/>
            </a:br>
            <a:r>
              <a:rPr lang="en-US" sz="4400" b="1" dirty="0"/>
              <a:t>Teacher of the Year </a:t>
            </a:r>
            <a:br>
              <a:rPr lang="en-US" sz="4400" b="1" dirty="0"/>
            </a:br>
            <a:r>
              <a:rPr lang="en-US" sz="4400" b="1" dirty="0"/>
              <a:t>Dinner </a:t>
            </a:r>
            <a:r>
              <a:rPr lang="en-US" sz="4400" b="1" dirty="0" smtClean="0"/>
              <a:t>&amp; </a:t>
            </a:r>
            <a:r>
              <a:rPr lang="en-US" sz="4400" b="1" dirty="0"/>
              <a:t>Award Ceremony </a:t>
            </a:r>
          </a:p>
        </p:txBody>
      </p:sp>
      <p:pic>
        <p:nvPicPr>
          <p:cNvPr id="8" name="Picture 7"/>
          <p:cNvPicPr>
            <a:picLocks noChangeAspect="1"/>
          </p:cNvPicPr>
          <p:nvPr/>
        </p:nvPicPr>
        <p:blipFill>
          <a:blip r:embed="rId2"/>
          <a:stretch>
            <a:fillRect/>
          </a:stretch>
        </p:blipFill>
        <p:spPr>
          <a:xfrm>
            <a:off x="5550783" y="1143000"/>
            <a:ext cx="3593218" cy="4143375"/>
          </a:xfrm>
          <a:prstGeom prst="rect">
            <a:avLst/>
          </a:prstGeom>
        </p:spPr>
      </p:pic>
    </p:spTree>
    <p:extLst>
      <p:ext uri="{BB962C8B-B14F-4D97-AF65-F5344CB8AC3E}">
        <p14:creationId xmlns:p14="http://schemas.microsoft.com/office/powerpoint/2010/main" val="6305527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65" y="908227"/>
            <a:ext cx="7963566" cy="50425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458243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Teacher of the Year</a:t>
            </a:r>
            <a:endParaRPr lang="en-US" dirty="0"/>
          </a:p>
        </p:txBody>
      </p:sp>
      <p:sp>
        <p:nvSpPr>
          <p:cNvPr id="5" name="Content Placeholder 4"/>
          <p:cNvSpPr>
            <a:spLocks noGrp="1"/>
          </p:cNvSpPr>
          <p:nvPr>
            <p:ph idx="1"/>
          </p:nvPr>
        </p:nvSpPr>
        <p:spPr/>
        <p:txBody>
          <a:bodyPr>
            <a:normAutofit/>
          </a:bodyPr>
          <a:lstStyle/>
          <a:p>
            <a:r>
              <a:rPr lang="en-US" sz="2800" dirty="0"/>
              <a:t>Information</a:t>
            </a:r>
          </a:p>
          <a:p>
            <a:pPr lvl="1"/>
            <a:r>
              <a:rPr lang="en-US" sz="2400" dirty="0" smtClean="0"/>
              <a:t>One Elementary, Middle, and High School teacher will be selected.  </a:t>
            </a:r>
          </a:p>
          <a:p>
            <a:pPr lvl="1"/>
            <a:r>
              <a:rPr lang="en-US" sz="2400" dirty="0" smtClean="0"/>
              <a:t>Please, nominate your amazing colleagues. </a:t>
            </a:r>
          </a:p>
          <a:p>
            <a:pPr lvl="2"/>
            <a:r>
              <a:rPr lang="en-US" sz="2000" dirty="0" smtClean="0"/>
              <a:t>The NNCSS board is planning a tremendous evening where we will have the privilege of honoring teachers doing incredible work in their classrooms. </a:t>
            </a:r>
          </a:p>
          <a:p>
            <a:r>
              <a:rPr lang="en-US" sz="2800" dirty="0"/>
              <a:t>Dates </a:t>
            </a:r>
          </a:p>
          <a:p>
            <a:pPr lvl="1"/>
            <a:r>
              <a:rPr lang="en-US" sz="2400" dirty="0" smtClean="0"/>
              <a:t>Nomination Deadline: April 16, 2016</a:t>
            </a:r>
          </a:p>
          <a:p>
            <a:pPr lvl="1"/>
            <a:r>
              <a:rPr lang="en-US" sz="2400" dirty="0" smtClean="0"/>
              <a:t>Award Ceremony &amp; Dinner:  May 19, 2016</a:t>
            </a:r>
          </a:p>
          <a:p>
            <a:endParaRPr lang="en-US" dirty="0" smtClean="0"/>
          </a:p>
        </p:txBody>
      </p:sp>
    </p:spTree>
    <p:extLst>
      <p:ext uri="{BB962C8B-B14F-4D97-AF65-F5344CB8AC3E}">
        <p14:creationId xmlns:p14="http://schemas.microsoft.com/office/powerpoint/2010/main" val="9912888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857" t="2909" r="4285" b="2350"/>
          <a:stretch/>
        </p:blipFill>
        <p:spPr>
          <a:xfrm>
            <a:off x="1981200" y="24619"/>
            <a:ext cx="5105400" cy="6833382"/>
          </a:xfrm>
          <a:prstGeom prst="rect">
            <a:avLst/>
          </a:prstGeom>
        </p:spPr>
      </p:pic>
    </p:spTree>
    <p:extLst>
      <p:ext uri="{BB962C8B-B14F-4D97-AF65-F5344CB8AC3E}">
        <p14:creationId xmlns:p14="http://schemas.microsoft.com/office/powerpoint/2010/main" val="4378935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NNCSS: Who are we?	</a:t>
            </a:r>
            <a:endParaRPr lang="en-US" dirty="0"/>
          </a:p>
        </p:txBody>
      </p:sp>
      <p:sp>
        <p:nvSpPr>
          <p:cNvPr id="3" name="Content Placeholder 2"/>
          <p:cNvSpPr>
            <a:spLocks noGrp="1"/>
          </p:cNvSpPr>
          <p:nvPr>
            <p:ph idx="1"/>
          </p:nvPr>
        </p:nvSpPr>
        <p:spPr/>
        <p:txBody>
          <a:bodyPr/>
          <a:lstStyle/>
          <a:p>
            <a:r>
              <a:rPr lang="en-US" dirty="0" smtClean="0"/>
              <a:t>The Northern Nevada Council for the Social Studies (NNCSS)  is the local affiliate of the National Council for the Social Studies.  </a:t>
            </a:r>
          </a:p>
          <a:p>
            <a:r>
              <a:rPr lang="en-US" dirty="0" smtClean="0"/>
              <a:t>Our affiliate was formed in 2003 by Sue Davis and a group of other committed teacher.</a:t>
            </a:r>
          </a:p>
          <a:p>
            <a:r>
              <a:rPr lang="en-US" dirty="0" smtClean="0"/>
              <a:t>We support and advocate for Social Studies education in Northern Nevada</a:t>
            </a:r>
            <a:r>
              <a:rPr lang="en-US" smtClean="0"/>
              <a:t>.   </a:t>
            </a:r>
          </a:p>
          <a:p>
            <a:endParaRPr lang="en-US" dirty="0"/>
          </a:p>
        </p:txBody>
      </p:sp>
    </p:spTree>
    <p:extLst>
      <p:ext uri="{BB962C8B-B14F-4D97-AF65-F5344CB8AC3E}">
        <p14:creationId xmlns:p14="http://schemas.microsoft.com/office/powerpoint/2010/main" val="305178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Honoring the Nevada Teacher of the year</a:t>
            </a:r>
            <a:endParaRPr lang="en-US" dirty="0"/>
          </a:p>
        </p:txBody>
      </p:sp>
      <p:sp>
        <p:nvSpPr>
          <p:cNvPr id="3" name="Text Placeholder 2"/>
          <p:cNvSpPr>
            <a:spLocks noGrp="1"/>
          </p:cNvSpPr>
          <p:nvPr>
            <p:ph type="body" idx="1"/>
          </p:nvPr>
        </p:nvSpPr>
        <p:spPr/>
        <p:txBody>
          <a:bodyPr/>
          <a:lstStyle/>
          <a:p>
            <a:pPr algn="ctr"/>
            <a:r>
              <a:rPr lang="en-US" b="1" dirty="0" smtClean="0"/>
              <a:t>Mr. John Tierney </a:t>
            </a:r>
          </a:p>
          <a:p>
            <a:pPr algn="ctr"/>
            <a:r>
              <a:rPr lang="en-US" b="1" dirty="0" smtClean="0"/>
              <a:t>Adobe Middle School </a:t>
            </a:r>
          </a:p>
          <a:p>
            <a:pPr algn="ctr"/>
            <a:r>
              <a:rPr lang="en-US" b="1" dirty="0" smtClean="0"/>
              <a:t>Elko, Nevada</a:t>
            </a:r>
            <a:endParaRPr lang="en-US" b="1" dirty="0"/>
          </a:p>
        </p:txBody>
      </p:sp>
      <p:pic>
        <p:nvPicPr>
          <p:cNvPr id="4" name="Picture 3"/>
          <p:cNvPicPr>
            <a:picLocks noChangeAspect="1"/>
          </p:cNvPicPr>
          <p:nvPr/>
        </p:nvPicPr>
        <p:blipFill>
          <a:blip r:embed="rId2"/>
          <a:stretch>
            <a:fillRect/>
          </a:stretch>
        </p:blipFill>
        <p:spPr>
          <a:xfrm>
            <a:off x="3181526" y="533400"/>
            <a:ext cx="2941461" cy="2561918"/>
          </a:xfrm>
          <a:prstGeom prst="rect">
            <a:avLst/>
          </a:prstGeom>
        </p:spPr>
      </p:pic>
    </p:spTree>
    <p:extLst>
      <p:ext uri="{BB962C8B-B14F-4D97-AF65-F5344CB8AC3E}">
        <p14:creationId xmlns:p14="http://schemas.microsoft.com/office/powerpoint/2010/main" val="17881859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NOTE: Emily Diehl</a:t>
            </a:r>
            <a:endParaRPr lang="en-US" dirty="0"/>
          </a:p>
        </p:txBody>
      </p:sp>
      <p:sp>
        <p:nvSpPr>
          <p:cNvPr id="3" name="Content Placeholder 2"/>
          <p:cNvSpPr>
            <a:spLocks noGrp="1"/>
          </p:cNvSpPr>
          <p:nvPr>
            <p:ph idx="1"/>
          </p:nvPr>
        </p:nvSpPr>
        <p:spPr/>
        <p:txBody>
          <a:bodyPr>
            <a:normAutofit/>
          </a:bodyPr>
          <a:lstStyle/>
          <a:p>
            <a:pPr marL="0" indent="0">
              <a:buNone/>
            </a:pPr>
            <a:r>
              <a:rPr lang="en-US" dirty="0"/>
              <a:t>Emily has 16 years experience in K-12 schools as a teacher and instructional coach. Most of her work in CA schools focused on literacy, the growth mindset, and professional learning communities. Emily translates the latest educational research on mindsets and motivation into growth mindset programs and practices. </a:t>
            </a:r>
            <a:r>
              <a:rPr lang="en-US" dirty="0" smtClean="0"/>
              <a:t>Emily </a:t>
            </a:r>
            <a:r>
              <a:rPr lang="en-US" dirty="0"/>
              <a:t>has collaborated with Mindset Works since 2009 on growth mindset strategies for students, for educators, and for families.  She is the editor of the Mindset Works online newsletter and writes often for their blog. </a:t>
            </a:r>
            <a:endParaRPr lang="en-US" i="1" dirty="0"/>
          </a:p>
        </p:txBody>
      </p:sp>
      <p:pic>
        <p:nvPicPr>
          <p:cNvPr id="4" name="Picture 3"/>
          <p:cNvPicPr>
            <a:picLocks noChangeAspect="1"/>
          </p:cNvPicPr>
          <p:nvPr/>
        </p:nvPicPr>
        <p:blipFill>
          <a:blip r:embed="rId2"/>
          <a:stretch>
            <a:fillRect/>
          </a:stretch>
        </p:blipFill>
        <p:spPr>
          <a:xfrm>
            <a:off x="2514600" y="5410200"/>
            <a:ext cx="3667125" cy="1247775"/>
          </a:xfrm>
          <a:prstGeom prst="rect">
            <a:avLst/>
          </a:prstGeom>
        </p:spPr>
      </p:pic>
    </p:spTree>
    <p:extLst>
      <p:ext uri="{BB962C8B-B14F-4D97-AF65-F5344CB8AC3E}">
        <p14:creationId xmlns:p14="http://schemas.microsoft.com/office/powerpoint/2010/main" val="18746785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head to Breakout session 1</a:t>
            </a:r>
            <a:endParaRPr lang="en-US" dirty="0"/>
          </a:p>
        </p:txBody>
      </p:sp>
      <p:sp>
        <p:nvSpPr>
          <p:cNvPr id="3" name="Text Placeholder 2"/>
          <p:cNvSpPr>
            <a:spLocks noGrp="1"/>
          </p:cNvSpPr>
          <p:nvPr>
            <p:ph type="body" idx="1"/>
          </p:nvPr>
        </p:nvSpPr>
        <p:spPr/>
        <p:txBody>
          <a:bodyPr/>
          <a:lstStyle/>
          <a:p>
            <a:r>
              <a:rPr lang="en-US" dirty="0" smtClean="0"/>
              <a:t>Breakout Session 1 begins promptly at 11:10.</a:t>
            </a:r>
            <a:endParaRPr lang="en-US" dirty="0"/>
          </a:p>
        </p:txBody>
      </p:sp>
    </p:spTree>
    <p:extLst>
      <p:ext uri="{BB962C8B-B14F-4D97-AF65-F5344CB8AC3E}">
        <p14:creationId xmlns:p14="http://schemas.microsoft.com/office/powerpoint/2010/main" val="4284637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Session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41776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Trish Shafer</a:t>
            </a:r>
            <a:endParaRPr lang="en-US" dirty="0"/>
          </a:p>
        </p:txBody>
      </p:sp>
      <p:sp>
        <p:nvSpPr>
          <p:cNvPr id="3" name="Text Placeholder 2"/>
          <p:cNvSpPr>
            <a:spLocks noGrp="1"/>
          </p:cNvSpPr>
          <p:nvPr>
            <p:ph type="body" idx="1"/>
          </p:nvPr>
        </p:nvSpPr>
        <p:spPr/>
        <p:txBody>
          <a:bodyPr/>
          <a:lstStyle/>
          <a:p>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447800" y="914400"/>
            <a:ext cx="6035039" cy="2200275"/>
          </a:xfrm>
          <a:prstGeom prst="rect">
            <a:avLst/>
          </a:prstGeom>
        </p:spPr>
      </p:pic>
    </p:spTree>
    <p:extLst>
      <p:ext uri="{BB962C8B-B14F-4D97-AF65-F5344CB8AC3E}">
        <p14:creationId xmlns:p14="http://schemas.microsoft.com/office/powerpoint/2010/main" val="42622686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9517" y="1946019"/>
            <a:ext cx="716549" cy="716549"/>
          </a:xfrm>
          <a:prstGeom prst="rect">
            <a:avLst/>
          </a:prstGeom>
        </p:spPr>
      </p:pic>
      <p:sp>
        <p:nvSpPr>
          <p:cNvPr id="9" name="TextBox 8"/>
          <p:cNvSpPr txBox="1"/>
          <p:nvPr/>
        </p:nvSpPr>
        <p:spPr>
          <a:xfrm>
            <a:off x="1583765" y="1703135"/>
            <a:ext cx="5185846" cy="3108544"/>
          </a:xfrm>
          <a:prstGeom prst="rect">
            <a:avLst/>
          </a:prstGeom>
          <a:noFill/>
        </p:spPr>
        <p:txBody>
          <a:bodyPr wrap="square" rtlCol="0">
            <a:spAutoFit/>
          </a:bodyPr>
          <a:lstStyle/>
          <a:p>
            <a:r>
              <a:rPr lang="en-US" sz="2800" dirty="0" smtClean="0"/>
              <a:t>Follow us on Twitter!    </a:t>
            </a:r>
          </a:p>
          <a:p>
            <a:r>
              <a:rPr lang="en-US" sz="2800" dirty="0" smtClean="0"/>
              <a:t>Tweet about today’s sessions!</a:t>
            </a:r>
          </a:p>
          <a:p>
            <a:r>
              <a:rPr lang="en-US" sz="2800" dirty="0" smtClean="0"/>
              <a:t> @</a:t>
            </a:r>
            <a:r>
              <a:rPr lang="en-US" sz="2800" dirty="0" err="1" smtClean="0"/>
              <a:t>NNCSSteachers</a:t>
            </a:r>
            <a:endParaRPr lang="en-US" sz="2800" dirty="0" smtClean="0"/>
          </a:p>
          <a:p>
            <a:endParaRPr lang="en-US" sz="2800" dirty="0"/>
          </a:p>
          <a:p>
            <a:r>
              <a:rPr lang="en-US" sz="2800" dirty="0" smtClean="0"/>
              <a:t>Follow us on Facebook!  </a:t>
            </a:r>
          </a:p>
          <a:p>
            <a:r>
              <a:rPr lang="en-US" sz="2800" dirty="0" smtClean="0"/>
              <a:t>Northern Nevada Council for </a:t>
            </a:r>
          </a:p>
          <a:p>
            <a:r>
              <a:rPr lang="en-US" sz="2800" dirty="0" smtClean="0"/>
              <a:t>Social </a:t>
            </a:r>
            <a:r>
              <a:rPr lang="en-US" sz="2800" dirty="0"/>
              <a:t>S</a:t>
            </a:r>
            <a:r>
              <a:rPr lang="en-US" sz="2800" dirty="0" smtClean="0"/>
              <a:t>tudies</a:t>
            </a:r>
          </a:p>
        </p:txBody>
      </p:sp>
      <p:pic>
        <p:nvPicPr>
          <p:cNvPr id="10" name="Picture 9"/>
          <p:cNvPicPr>
            <a:picLocks noChangeAspect="1"/>
          </p:cNvPicPr>
          <p:nvPr/>
        </p:nvPicPr>
        <p:blipFill>
          <a:blip r:embed="rId3"/>
          <a:stretch>
            <a:fillRect/>
          </a:stretch>
        </p:blipFill>
        <p:spPr>
          <a:xfrm>
            <a:off x="364564" y="3736363"/>
            <a:ext cx="1219201" cy="618831"/>
          </a:xfrm>
          <a:prstGeom prst="rect">
            <a:avLst/>
          </a:prstGeom>
        </p:spPr>
      </p:pic>
      <p:sp>
        <p:nvSpPr>
          <p:cNvPr id="11" name="TextBox 10"/>
          <p:cNvSpPr txBox="1"/>
          <p:nvPr/>
        </p:nvSpPr>
        <p:spPr>
          <a:xfrm>
            <a:off x="609600" y="5126027"/>
            <a:ext cx="5412216" cy="1200328"/>
          </a:xfrm>
          <a:prstGeom prst="rect">
            <a:avLst/>
          </a:prstGeom>
          <a:noFill/>
        </p:spPr>
        <p:txBody>
          <a:bodyPr wrap="square" rtlCol="0">
            <a:spAutoFit/>
          </a:bodyPr>
          <a:lstStyle/>
          <a:p>
            <a:r>
              <a:rPr lang="en-US" sz="2400" dirty="0" smtClean="0"/>
              <a:t>Visit our webpage for notes and handouts from the presenters today. </a:t>
            </a:r>
          </a:p>
          <a:p>
            <a:r>
              <a:rPr lang="en-US" sz="2400" dirty="0" smtClean="0"/>
              <a:t> www.nvsocialstudies.org</a:t>
            </a:r>
          </a:p>
        </p:txBody>
      </p:sp>
      <p:sp>
        <p:nvSpPr>
          <p:cNvPr id="12" name="TextBox 11"/>
          <p:cNvSpPr txBox="1"/>
          <p:nvPr/>
        </p:nvSpPr>
        <p:spPr>
          <a:xfrm>
            <a:off x="1821359" y="708671"/>
            <a:ext cx="5188740" cy="830997"/>
          </a:xfrm>
          <a:prstGeom prst="rect">
            <a:avLst/>
          </a:prstGeom>
          <a:noFill/>
        </p:spPr>
        <p:txBody>
          <a:bodyPr wrap="none" rtlCol="0">
            <a:spAutoFit/>
          </a:bodyPr>
          <a:lstStyle/>
          <a:p>
            <a:pPr algn="ctr"/>
            <a:r>
              <a:rPr lang="en-US" sz="4800" dirty="0" smtClean="0"/>
              <a:t>NNCSS Social Media</a:t>
            </a:r>
            <a:endParaRPr lang="en-US" sz="4800" dirty="0"/>
          </a:p>
        </p:txBody>
      </p:sp>
      <p:sp>
        <p:nvSpPr>
          <p:cNvPr id="2" name="TextBox 1"/>
          <p:cNvSpPr txBox="1"/>
          <p:nvPr/>
        </p:nvSpPr>
        <p:spPr>
          <a:xfrm>
            <a:off x="6541448" y="4965627"/>
            <a:ext cx="1624287" cy="1521128"/>
          </a:xfrm>
          <a:prstGeom prst="rect">
            <a:avLst/>
          </a:prstGeom>
          <a:blipFill rotWithShape="1">
            <a:blip r:embed="rId4"/>
            <a:stretch>
              <a:fillRect/>
            </a:stretch>
          </a:blipFill>
        </p:spPr>
        <p:txBody>
          <a:bodyPr wrap="square" rtlCol="0">
            <a:spAutoFit/>
          </a:bodyPr>
          <a:lstStyle/>
          <a:p>
            <a:endParaRPr lang="en-US" dirty="0"/>
          </a:p>
        </p:txBody>
      </p:sp>
      <p:sp>
        <p:nvSpPr>
          <p:cNvPr id="3" name="TextBox 2"/>
          <p:cNvSpPr txBox="1"/>
          <p:nvPr/>
        </p:nvSpPr>
        <p:spPr>
          <a:xfrm>
            <a:off x="6541448" y="3470536"/>
            <a:ext cx="1691450" cy="1326375"/>
          </a:xfrm>
          <a:prstGeom prst="rect">
            <a:avLst/>
          </a:prstGeom>
          <a:blipFill rotWithShape="1">
            <a:blip r:embed="rId5"/>
            <a:stretch>
              <a:fillRect/>
            </a:stretch>
          </a:blipFill>
        </p:spPr>
        <p:txBody>
          <a:bodyPr wrap="square" rtlCol="0">
            <a:spAutoFit/>
          </a:bodyPr>
          <a:lstStyle/>
          <a:p>
            <a:endParaRPr lang="en-US" dirty="0"/>
          </a:p>
        </p:txBody>
      </p:sp>
      <p:sp>
        <p:nvSpPr>
          <p:cNvPr id="4" name="TextBox 3"/>
          <p:cNvSpPr txBox="1"/>
          <p:nvPr/>
        </p:nvSpPr>
        <p:spPr>
          <a:xfrm>
            <a:off x="6541448" y="1703135"/>
            <a:ext cx="1720982" cy="1501572"/>
          </a:xfrm>
          <a:prstGeom prst="rect">
            <a:avLst/>
          </a:prstGeom>
          <a:blipFill rotWithShape="1">
            <a:blip r:embed="rId6"/>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5896590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Raffle begins in </a:t>
            </a:r>
            <a:br>
              <a:rPr lang="en-US" dirty="0" smtClean="0"/>
            </a:br>
            <a:r>
              <a:rPr lang="en-US" dirty="0" smtClean="0"/>
              <a:t>one minute!</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Please have your raffle tickets out and ready!</a:t>
            </a:r>
          </a:p>
          <a:p>
            <a:endParaRPr lang="en-US" dirty="0"/>
          </a:p>
          <a:p>
            <a:r>
              <a:rPr lang="en-US" dirty="0" smtClean="0">
                <a:solidFill>
                  <a:srgbClr val="FF0000"/>
                </a:solidFill>
              </a:rPr>
              <a:t>Raffle Swap:  After the closing, if you received a prize you know you will never use, meet on the left side of the stage for a potential trade.   </a:t>
            </a:r>
            <a:endParaRPr lang="en-US" dirty="0">
              <a:solidFill>
                <a:srgbClr val="FF0000"/>
              </a:solidFill>
            </a:endParaRPr>
          </a:p>
        </p:txBody>
      </p:sp>
    </p:spTree>
    <p:extLst>
      <p:ext uri="{BB962C8B-B14F-4D97-AF65-F5344CB8AC3E}">
        <p14:creationId xmlns:p14="http://schemas.microsoft.com/office/powerpoint/2010/main" val="2640044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40" y="258137"/>
            <a:ext cx="9477047" cy="618134"/>
          </a:xfrm>
        </p:spPr>
        <p:txBody>
          <a:bodyPr>
            <a:noAutofit/>
          </a:bodyPr>
          <a:lstStyle/>
          <a:p>
            <a:r>
              <a:rPr lang="en-US" sz="4000" b="1" dirty="0"/>
              <a:t>Thank </a:t>
            </a:r>
            <a:r>
              <a:rPr lang="en-US" sz="4000" b="1" dirty="0" smtClean="0"/>
              <a:t>You! Raffle </a:t>
            </a:r>
            <a:r>
              <a:rPr lang="en-US" sz="4000" b="1" dirty="0"/>
              <a:t>Prizes </a:t>
            </a:r>
            <a:r>
              <a:rPr lang="en-US" sz="4000" b="1" dirty="0" smtClean="0"/>
              <a:t>Donated By:</a:t>
            </a:r>
            <a:endParaRPr lang="en-US" sz="4000" b="1" dirty="0"/>
          </a:p>
        </p:txBody>
      </p:sp>
      <p:sp>
        <p:nvSpPr>
          <p:cNvPr id="3" name="Subtitle 2"/>
          <p:cNvSpPr>
            <a:spLocks noGrp="1"/>
          </p:cNvSpPr>
          <p:nvPr>
            <p:ph type="subTitle" idx="1"/>
          </p:nvPr>
        </p:nvSpPr>
        <p:spPr>
          <a:xfrm>
            <a:off x="685800" y="1288830"/>
            <a:ext cx="7848600" cy="5340569"/>
          </a:xfrm>
        </p:spPr>
        <p:txBody>
          <a:bodyPr>
            <a:normAutofit fontScale="70000" lnSpcReduction="20000"/>
          </a:bodyPr>
          <a:lstStyle/>
          <a:p>
            <a:r>
              <a:rPr lang="en-US" b="1" u="sng" dirty="0" smtClean="0"/>
              <a:t>Nystrom</a:t>
            </a:r>
          </a:p>
          <a:p>
            <a:r>
              <a:rPr lang="en-US" dirty="0" smtClean="0"/>
              <a:t>One Year Active Classroom License</a:t>
            </a:r>
          </a:p>
          <a:p>
            <a:r>
              <a:rPr lang="en-US" b="1" u="sng" dirty="0" smtClean="0"/>
              <a:t>Reno Vulcanizing Works</a:t>
            </a:r>
          </a:p>
          <a:p>
            <a:r>
              <a:rPr lang="en-US" dirty="0" smtClean="0"/>
              <a:t>Lube, Oil, &amp; Filter</a:t>
            </a:r>
          </a:p>
          <a:p>
            <a:r>
              <a:rPr lang="en-US" b="1" u="sng" dirty="0" smtClean="0"/>
              <a:t>National Automobile Museum</a:t>
            </a:r>
          </a:p>
          <a:p>
            <a:r>
              <a:rPr lang="en-US" dirty="0" smtClean="0"/>
              <a:t>Raffle Basket</a:t>
            </a:r>
          </a:p>
          <a:p>
            <a:r>
              <a:rPr lang="en-US" b="1" u="sng" dirty="0" smtClean="0"/>
              <a:t>Northern Nevada Council for the Social Studies</a:t>
            </a:r>
          </a:p>
          <a:p>
            <a:r>
              <a:rPr lang="en-US" dirty="0" smtClean="0"/>
              <a:t>$200 Southwest gift card</a:t>
            </a:r>
          </a:p>
          <a:p>
            <a:r>
              <a:rPr lang="en-US" dirty="0" smtClean="0"/>
              <a:t>4- $25 Amazon gift cards</a:t>
            </a:r>
          </a:p>
          <a:p>
            <a:r>
              <a:rPr lang="en-US" dirty="0" smtClean="0"/>
              <a:t>5- $10 Starbucks gift cards</a:t>
            </a:r>
          </a:p>
          <a:p>
            <a:r>
              <a:rPr lang="en-US" b="1" u="sng" dirty="0" smtClean="0"/>
              <a:t>World Wide Partnerships</a:t>
            </a:r>
          </a:p>
          <a:p>
            <a:r>
              <a:rPr lang="en-US" dirty="0" smtClean="0"/>
              <a:t>$75 Computer Repair Gift Certificate</a:t>
            </a:r>
          </a:p>
          <a:p>
            <a:r>
              <a:rPr lang="en-US" b="1" u="sng" dirty="0" smtClean="0"/>
              <a:t>Sun Ridge Golf Club</a:t>
            </a:r>
          </a:p>
          <a:p>
            <a:r>
              <a:rPr lang="en-US" dirty="0" smtClean="0"/>
              <a:t>Golf Foursome</a:t>
            </a:r>
          </a:p>
          <a:p>
            <a:r>
              <a:rPr lang="en-US" b="1" u="sng" dirty="0" smtClean="0"/>
              <a:t>Nevada Museum of Art</a:t>
            </a:r>
          </a:p>
          <a:p>
            <a:r>
              <a:rPr lang="en-US" smtClean="0"/>
              <a:t>One Year </a:t>
            </a:r>
            <a:r>
              <a:rPr lang="en-US" dirty="0" smtClean="0"/>
              <a:t>Membership</a:t>
            </a:r>
          </a:p>
          <a:p>
            <a:r>
              <a:rPr lang="en-US" b="1" u="sng" dirty="0" smtClean="0"/>
              <a:t>Terry Lee Wells Discovery </a:t>
            </a:r>
          </a:p>
          <a:p>
            <a:r>
              <a:rPr lang="en-US" dirty="0" smtClean="0"/>
              <a:t>2 Tickets Social Science Night</a:t>
            </a:r>
          </a:p>
          <a:p>
            <a:r>
              <a:rPr lang="en-US" b="1" u="sng" dirty="0" smtClean="0"/>
              <a:t>Northwest Regional Professional Development Program</a:t>
            </a:r>
          </a:p>
          <a:p>
            <a:r>
              <a:rPr lang="en-US" dirty="0" smtClean="0"/>
              <a:t>Technology basket, Teacher supply basket</a:t>
            </a:r>
          </a:p>
          <a:p>
            <a:r>
              <a:rPr lang="en-US" b="1" u="sng" dirty="0" smtClean="0"/>
              <a:t>Learning Forward Nevada</a:t>
            </a:r>
          </a:p>
          <a:p>
            <a:r>
              <a:rPr lang="en-US" dirty="0" smtClean="0"/>
              <a:t>Teacher Leadership Resources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54" y="1820938"/>
            <a:ext cx="1559642" cy="5737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080" y="1803724"/>
            <a:ext cx="1122902" cy="8752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955" y="2520120"/>
            <a:ext cx="1171676" cy="6390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398" y="3275831"/>
            <a:ext cx="1285987" cy="72586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955" y="3391737"/>
            <a:ext cx="1200254" cy="67751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4080" y="4294074"/>
            <a:ext cx="1135733" cy="37722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973" y="4397595"/>
            <a:ext cx="1240262" cy="50296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3603" y="4832099"/>
            <a:ext cx="691575" cy="96591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9955" y="5064212"/>
            <a:ext cx="1556766" cy="733806"/>
          </a:xfrm>
          <a:prstGeom prst="rect">
            <a:avLst/>
          </a:prstGeom>
        </p:spPr>
      </p:pic>
    </p:spTree>
    <p:extLst>
      <p:ext uri="{BB962C8B-B14F-4D97-AF65-F5344CB8AC3E}">
        <p14:creationId xmlns:p14="http://schemas.microsoft.com/office/powerpoint/2010/main" val="29743037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 &amp; Social Media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11808"/>
            <a:ext cx="6629400" cy="5141667"/>
          </a:xfrm>
        </p:spPr>
      </p:pic>
      <p:sp>
        <p:nvSpPr>
          <p:cNvPr id="5" name="Oval 4"/>
          <p:cNvSpPr/>
          <p:nvPr/>
        </p:nvSpPr>
        <p:spPr>
          <a:xfrm>
            <a:off x="3352800" y="1800616"/>
            <a:ext cx="1828800" cy="68550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89661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endParaRPr lang="en-US" sz="3200" dirty="0"/>
          </a:p>
          <a:p>
            <a:pPr marL="0" indent="0" algn="ctr">
              <a:buNone/>
            </a:pPr>
            <a:r>
              <a:rPr lang="en-US" sz="3200" dirty="0" smtClean="0"/>
              <a:t>We appreciate your feedback.</a:t>
            </a:r>
          </a:p>
          <a:p>
            <a:pPr marL="0" indent="0" algn="ctr">
              <a:buNone/>
            </a:pPr>
            <a:endParaRPr lang="en-US" sz="3200" dirty="0" smtClean="0"/>
          </a:p>
          <a:p>
            <a:pPr marL="0" indent="0" algn="ctr">
              <a:buNone/>
            </a:pPr>
            <a:r>
              <a:rPr lang="en-US" sz="3200" dirty="0" smtClean="0"/>
              <a:t>We will be at the exits collecting evaluations.</a:t>
            </a:r>
          </a:p>
          <a:p>
            <a:pPr algn="ctr"/>
            <a:endParaRPr lang="en-US" sz="3200" dirty="0"/>
          </a:p>
          <a:p>
            <a:pPr marL="0" indent="0" algn="ctr">
              <a:buNone/>
            </a:pP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 so much for coming!</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2930378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Please Stand for the </a:t>
            </a:r>
            <a:br>
              <a:rPr lang="en-US" dirty="0" smtClean="0"/>
            </a:br>
            <a:r>
              <a:rPr lang="en-US" sz="3600" dirty="0" smtClean="0"/>
              <a:t>National Anthem &amp; the Presentation of Colors</a:t>
            </a:r>
            <a:endParaRPr lang="en-US" sz="3600" dirty="0"/>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smtClean="0"/>
              <a:t>Baylee Parkin will be singing the National Anthem. She is a junior at Reno High School and has </a:t>
            </a:r>
            <a:r>
              <a:rPr lang="en-US" dirty="0"/>
              <a:t>been singing and playing piano for 11 years. She plans on attending UNR next year after graduating in 2016. She enjoys her </a:t>
            </a:r>
            <a:r>
              <a:rPr lang="en-US" dirty="0" smtClean="0"/>
              <a:t>car, </a:t>
            </a:r>
            <a:r>
              <a:rPr lang="en-US" dirty="0"/>
              <a:t>all types of music, and being social with her friends. </a:t>
            </a:r>
            <a:endParaRPr lang="en-US" dirty="0" smtClean="0"/>
          </a:p>
          <a:p>
            <a:endParaRPr lang="en-US" dirty="0" smtClean="0"/>
          </a:p>
          <a:p>
            <a:r>
              <a:rPr lang="en-US" dirty="0" smtClean="0"/>
              <a:t>The Colors will be presented by Hug High School JROTC Color Guard headed by Master </a:t>
            </a:r>
            <a:r>
              <a:rPr lang="en-US" dirty="0"/>
              <a:t>Sergeant </a:t>
            </a:r>
            <a:r>
              <a:rPr lang="en-US" dirty="0" smtClean="0"/>
              <a:t>Beach</a:t>
            </a:r>
            <a:endParaRPr lang="en-US" dirty="0"/>
          </a:p>
          <a:p>
            <a:pPr lvl="1"/>
            <a:r>
              <a:rPr lang="en-US" dirty="0"/>
              <a:t>Cadet Sergeant Kortney Schatz </a:t>
            </a:r>
          </a:p>
          <a:p>
            <a:pPr lvl="1"/>
            <a:r>
              <a:rPr lang="en-US" dirty="0"/>
              <a:t>Cadet Sergeant Josh Bailey </a:t>
            </a:r>
          </a:p>
          <a:p>
            <a:pPr lvl="1"/>
            <a:r>
              <a:rPr lang="en-US" dirty="0"/>
              <a:t>Cadet Second Lieutenant </a:t>
            </a:r>
            <a:r>
              <a:rPr lang="en-US"/>
              <a:t>Alondra </a:t>
            </a:r>
            <a:r>
              <a:rPr lang="en-US" smtClean="0"/>
              <a:t>Velez</a:t>
            </a:r>
          </a:p>
          <a:p>
            <a:pPr lvl="1"/>
            <a:r>
              <a:rPr lang="en-US" smtClean="0"/>
              <a:t>Cadet </a:t>
            </a:r>
            <a:r>
              <a:rPr lang="en-US" dirty="0"/>
              <a:t>Colonel Fabian </a:t>
            </a:r>
            <a:r>
              <a:rPr lang="en-US" dirty="0" err="1"/>
              <a:t>Kovac</a:t>
            </a:r>
            <a:r>
              <a:rPr lang="en-US" dirty="0"/>
              <a:t> </a:t>
            </a:r>
          </a:p>
          <a:p>
            <a:endParaRPr lang="en-US" dirty="0" smtClean="0">
              <a:solidFill>
                <a:srgbClr val="FF0000"/>
              </a:solidFill>
            </a:endParaRPr>
          </a:p>
        </p:txBody>
      </p:sp>
    </p:spTree>
    <p:extLst>
      <p:ext uri="{BB962C8B-B14F-4D97-AF65-F5344CB8AC3E}">
        <p14:creationId xmlns:p14="http://schemas.microsoft.com/office/powerpoint/2010/main" val="7484161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7133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TMCC Representative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141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Welcome!</a:t>
            </a:r>
            <a:endParaRPr lang="en-US" dirty="0"/>
          </a:p>
        </p:txBody>
      </p:sp>
      <p:sp useBgFill="1">
        <p:nvSpPr>
          <p:cNvPr id="3" name="Content Placeholder 2"/>
          <p:cNvSpPr>
            <a:spLocks noGrp="1"/>
          </p:cNvSpPr>
          <p:nvPr>
            <p:ph idx="1"/>
          </p:nvPr>
        </p:nvSpPr>
        <p:spPr/>
        <p:txBody>
          <a:bodyPr>
            <a:normAutofit fontScale="92500"/>
          </a:bodyPr>
          <a:lstStyle/>
          <a:p>
            <a:r>
              <a:rPr lang="en-US" dirty="0" smtClean="0"/>
              <a:t>Thank you to everyone who is participating today in this conference.  We have 300 educators and community members here to celebrate and learn more about social studies in Nevada.</a:t>
            </a:r>
          </a:p>
          <a:p>
            <a:pPr marL="0" indent="0">
              <a:buNone/>
            </a:pPr>
            <a:endParaRPr lang="en-US" dirty="0" smtClean="0"/>
          </a:p>
          <a:p>
            <a:pPr lvl="1"/>
            <a:r>
              <a:rPr lang="en-US" sz="3200" b="1" dirty="0">
                <a:ln w="22225">
                  <a:solidFill>
                    <a:schemeClr val="accent2"/>
                  </a:solidFill>
                  <a:prstDash val="solid"/>
                </a:ln>
                <a:solidFill>
                  <a:schemeClr val="accent2">
                    <a:lumMod val="40000"/>
                    <a:lumOff val="60000"/>
                  </a:schemeClr>
                </a:solidFill>
              </a:rPr>
              <a:t>7</a:t>
            </a:r>
            <a:r>
              <a:rPr lang="en-US" sz="3200" dirty="0" smtClean="0"/>
              <a:t> Districts</a:t>
            </a:r>
          </a:p>
          <a:p>
            <a:pPr lvl="1"/>
            <a:r>
              <a:rPr lang="en-US" sz="3200" b="1" dirty="0" smtClean="0">
                <a:ln w="22225">
                  <a:solidFill>
                    <a:schemeClr val="accent2"/>
                  </a:solidFill>
                  <a:prstDash val="solid"/>
                </a:ln>
                <a:solidFill>
                  <a:schemeClr val="accent2">
                    <a:lumMod val="40000"/>
                    <a:lumOff val="60000"/>
                  </a:schemeClr>
                </a:solidFill>
              </a:rPr>
              <a:t>5</a:t>
            </a:r>
            <a:r>
              <a:rPr lang="en-US" sz="3200" dirty="0" smtClean="0"/>
              <a:t> Charters</a:t>
            </a:r>
          </a:p>
          <a:p>
            <a:pPr lvl="1"/>
            <a:r>
              <a:rPr lang="en-US" sz="3200" b="1" dirty="0" smtClean="0">
                <a:ln w="22225">
                  <a:solidFill>
                    <a:schemeClr val="accent2"/>
                  </a:solidFill>
                  <a:prstDash val="solid"/>
                </a:ln>
                <a:solidFill>
                  <a:schemeClr val="accent2">
                    <a:lumMod val="40000"/>
                    <a:lumOff val="60000"/>
                  </a:schemeClr>
                </a:solidFill>
              </a:rPr>
              <a:t>18</a:t>
            </a:r>
            <a:r>
              <a:rPr lang="en-US" sz="3200" dirty="0" smtClean="0"/>
              <a:t> University/College Students &amp; Professors</a:t>
            </a:r>
          </a:p>
          <a:p>
            <a:pPr lvl="1"/>
            <a:r>
              <a:rPr lang="en-US" sz="3200" b="1" dirty="0" smtClean="0">
                <a:ln w="22225">
                  <a:solidFill>
                    <a:schemeClr val="accent2"/>
                  </a:solidFill>
                  <a:prstDash val="solid"/>
                </a:ln>
                <a:solidFill>
                  <a:schemeClr val="accent2">
                    <a:lumMod val="40000"/>
                    <a:lumOff val="60000"/>
                  </a:schemeClr>
                </a:solidFill>
              </a:rPr>
              <a:t>2</a:t>
            </a:r>
            <a:r>
              <a:rPr lang="en-US" sz="3200" dirty="0" smtClean="0"/>
              <a:t> Private Schools</a:t>
            </a:r>
          </a:p>
          <a:p>
            <a:pPr lvl="1"/>
            <a:r>
              <a:rPr lang="en-US" sz="3200" b="1" dirty="0" smtClean="0">
                <a:ln w="22225">
                  <a:solidFill>
                    <a:schemeClr val="accent2"/>
                  </a:solidFill>
                  <a:prstDash val="solid"/>
                </a:ln>
                <a:solidFill>
                  <a:schemeClr val="accent2">
                    <a:lumMod val="40000"/>
                    <a:lumOff val="60000"/>
                  </a:schemeClr>
                </a:solidFill>
              </a:rPr>
              <a:t>Most # </a:t>
            </a:r>
            <a:r>
              <a:rPr lang="en-US" sz="3200" dirty="0" smtClean="0"/>
              <a:t>of Elementary Teachers ever</a:t>
            </a:r>
            <a:endParaRPr lang="en-US" dirty="0"/>
          </a:p>
        </p:txBody>
      </p:sp>
    </p:spTree>
    <p:extLst>
      <p:ext uri="{BB962C8B-B14F-4D97-AF65-F5344CB8AC3E}">
        <p14:creationId xmlns:p14="http://schemas.microsoft.com/office/powerpoint/2010/main" val="5805067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Your personalized agenda is in your folder.  </a:t>
            </a:r>
          </a:p>
          <a:p>
            <a:pPr lvl="1"/>
            <a:r>
              <a:rPr lang="en-US" dirty="0" smtClean="0"/>
              <a:t>All workshops are located here in the Red Mountain building except for computer lab classes, which are next door in the Sierra bldg.</a:t>
            </a:r>
          </a:p>
          <a:p>
            <a:endParaRPr lang="en-US" dirty="0" smtClean="0"/>
          </a:p>
          <a:p>
            <a:r>
              <a:rPr lang="en-US" dirty="0" smtClean="0"/>
              <a:t>You must sign in to each breakout session!  Please make sure to sign in when you enter the room.</a:t>
            </a:r>
          </a:p>
          <a:p>
            <a:pPr marL="0" indent="0">
              <a:buNone/>
            </a:pPr>
            <a:endParaRPr lang="en-US" dirty="0" smtClean="0"/>
          </a:p>
          <a:p>
            <a:r>
              <a:rPr lang="en-US" dirty="0" smtClean="0"/>
              <a:t>Evaluation: Please fill out as you enjoy your day.</a:t>
            </a:r>
          </a:p>
          <a:p>
            <a:pPr marL="0" indent="0">
              <a:buNone/>
            </a:pPr>
            <a:endParaRPr lang="en-US" dirty="0" smtClean="0"/>
          </a:p>
          <a:p>
            <a:r>
              <a:rPr lang="en-US" dirty="0" smtClean="0"/>
              <a:t>Lunch: Fajitas and salad bar options</a:t>
            </a:r>
          </a:p>
          <a:p>
            <a:pPr marL="0" indent="0">
              <a:buNone/>
            </a:pPr>
            <a:endParaRPr lang="en-US" dirty="0" smtClean="0"/>
          </a:p>
          <a:p>
            <a:r>
              <a:rPr lang="en-US" dirty="0" smtClean="0"/>
              <a:t>In-Service credits will be mailed to you</a:t>
            </a:r>
            <a:r>
              <a:rPr lang="en-US" dirty="0"/>
              <a:t> </a:t>
            </a:r>
            <a:r>
              <a:rPr lang="en-US" dirty="0" smtClean="0"/>
              <a:t>in the next few weeks.</a:t>
            </a:r>
          </a:p>
        </p:txBody>
      </p:sp>
    </p:spTree>
    <p:extLst>
      <p:ext uri="{BB962C8B-B14F-4D97-AF65-F5344CB8AC3E}">
        <p14:creationId xmlns:p14="http://schemas.microsoft.com/office/powerpoint/2010/main" val="3380123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sponsoring breakfast!</a:t>
            </a:r>
            <a:endParaRPr lang="en-US" dirty="0"/>
          </a:p>
        </p:txBody>
      </p:sp>
      <p:pic>
        <p:nvPicPr>
          <p:cNvPr id="7" name="Picture 6"/>
          <p:cNvPicPr/>
          <p:nvPr/>
        </p:nvPicPr>
        <p:blipFill rotWithShape="1">
          <a:blip r:embed="rId2">
            <a:extLst>
              <a:ext uri="{28A0092B-C50C-407E-A947-70E740481C1C}">
                <a14:useLocalDpi xmlns:a14="http://schemas.microsoft.com/office/drawing/2010/main" val="0"/>
              </a:ext>
            </a:extLst>
          </a:blip>
          <a:srcRect t="1" r="73529" b="-11776"/>
          <a:stretch/>
        </p:blipFill>
        <p:spPr>
          <a:xfrm>
            <a:off x="838200" y="4724400"/>
            <a:ext cx="5410200" cy="1600200"/>
          </a:xfrm>
          <a:prstGeom prst="rect">
            <a:avLst/>
          </a:prstGeom>
        </p:spPr>
      </p:pic>
    </p:spTree>
    <p:extLst>
      <p:ext uri="{BB962C8B-B14F-4D97-AF65-F5344CB8AC3E}">
        <p14:creationId xmlns:p14="http://schemas.microsoft.com/office/powerpoint/2010/main" val="33380204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endParaRPr lang="en-US" dirty="0"/>
          </a:p>
        </p:txBody>
      </p:sp>
      <p:sp>
        <p:nvSpPr>
          <p:cNvPr id="3" name="Content Placeholder 2"/>
          <p:cNvSpPr>
            <a:spLocks noGrp="1"/>
          </p:cNvSpPr>
          <p:nvPr>
            <p:ph type="body" idx="1"/>
          </p:nvPr>
        </p:nvSpPr>
        <p:spPr/>
        <p:txBody>
          <a:bodyPr/>
          <a:lstStyle/>
          <a:p>
            <a:r>
              <a:rPr lang="en-US" sz="3200" b="1" dirty="0"/>
              <a:t>SSID:  </a:t>
            </a:r>
            <a:r>
              <a:rPr lang="en-US" sz="3200" b="1" dirty="0" err="1" smtClean="0"/>
              <a:t>TMCCguest</a:t>
            </a:r>
            <a:r>
              <a:rPr lang="en-US" sz="3200" dirty="0"/>
              <a:t> </a:t>
            </a:r>
          </a:p>
          <a:p>
            <a:r>
              <a:rPr lang="en-US" sz="3200" b="1" dirty="0"/>
              <a:t>P/W:  SignsofSpring-Mar16</a:t>
            </a:r>
            <a:endParaRPr lang="en-US" sz="3200" dirty="0"/>
          </a:p>
          <a:p>
            <a:endParaRPr lang="en-US" dirty="0"/>
          </a:p>
        </p:txBody>
      </p:sp>
      <p:pic>
        <p:nvPicPr>
          <p:cNvPr id="4" name="Picture 3"/>
          <p:cNvPicPr>
            <a:picLocks noChangeAspect="1"/>
          </p:cNvPicPr>
          <p:nvPr/>
        </p:nvPicPr>
        <p:blipFill rotWithShape="1">
          <a:blip r:embed="rId2"/>
          <a:srcRect l="10000" t="3334" r="11249" b="14444"/>
          <a:stretch/>
        </p:blipFill>
        <p:spPr>
          <a:xfrm>
            <a:off x="2851449" y="642936"/>
            <a:ext cx="5911551" cy="3471863"/>
          </a:xfrm>
          <a:prstGeom prst="rect">
            <a:avLst/>
          </a:prstGeom>
        </p:spPr>
      </p:pic>
      <p:pic>
        <p:nvPicPr>
          <p:cNvPr id="1030" name="Picture 6" descr="http://blog.desdelinux.net/wp-content/uploads/2012/07/ILoveWif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57514"/>
            <a:ext cx="4442123" cy="400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09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1211</TotalTime>
  <Words>876</Words>
  <Application>Microsoft Macintosh PowerPoint</Application>
  <PresentationFormat>On-screen Show (4:3)</PresentationFormat>
  <Paragraphs>156</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Clarity</vt:lpstr>
      <vt:lpstr>Office Theme</vt:lpstr>
      <vt:lpstr>1_Office Theme</vt:lpstr>
      <vt:lpstr>12th Annual  Social Studies conference</vt:lpstr>
      <vt:lpstr>NNCSS: Who are we? </vt:lpstr>
      <vt:lpstr>Please Stand for the  National Anthem &amp; the Presentation of Colors</vt:lpstr>
      <vt:lpstr>PowerPoint Presentation</vt:lpstr>
      <vt:lpstr>TMCC Representative</vt:lpstr>
      <vt:lpstr>Welcome!</vt:lpstr>
      <vt:lpstr>Logistics</vt:lpstr>
      <vt:lpstr>Thank you for sponsoring breakfast!</vt:lpstr>
      <vt:lpstr>WiFi</vt:lpstr>
      <vt:lpstr>Thank you to the Washoe county School District Department of Professional Learning </vt:lpstr>
      <vt:lpstr>Purchase Raffle Tickets</vt:lpstr>
      <vt:lpstr>Thank You! Raffle Prizes Donated By:</vt:lpstr>
      <vt:lpstr>THANK YOU TO THE NNCSS BOARD!</vt:lpstr>
      <vt:lpstr>Community Partners</vt:lpstr>
      <vt:lpstr>Social Studies &amp; Social Media</vt:lpstr>
      <vt:lpstr>NNCSS  1st Annual  Teacher of the Year  Dinner &amp; Award Ceremony </vt:lpstr>
      <vt:lpstr>PowerPoint Presentation</vt:lpstr>
      <vt:lpstr>Teacher of the Year</vt:lpstr>
      <vt:lpstr>PowerPoint Presentation</vt:lpstr>
      <vt:lpstr>Honoring the Nevada Teacher of the year</vt:lpstr>
      <vt:lpstr>KEY NOTE: Emily Diehl</vt:lpstr>
      <vt:lpstr>Please head to Breakout session 1</vt:lpstr>
      <vt:lpstr>Closing Session</vt:lpstr>
      <vt:lpstr>Trish Shafer</vt:lpstr>
      <vt:lpstr>PowerPoint Presentation</vt:lpstr>
      <vt:lpstr>Raffle begins in  one minute!</vt:lpstr>
      <vt:lpstr>Thank You! Raffle Prizes Donated By:</vt:lpstr>
      <vt:lpstr>Social Studies &amp; Social Media</vt:lpstr>
      <vt:lpstr>Evaluations</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NNCSS Conference 2012</dc:title>
  <dc:creator>Orr, Angela</dc:creator>
  <cp:lastModifiedBy>shaw</cp:lastModifiedBy>
  <cp:revision>54</cp:revision>
  <cp:lastPrinted>2014-02-28T22:44:42Z</cp:lastPrinted>
  <dcterms:created xsi:type="dcterms:W3CDTF">2012-12-21T19:18:05Z</dcterms:created>
  <dcterms:modified xsi:type="dcterms:W3CDTF">2016-03-03T04:04:51Z</dcterms:modified>
</cp:coreProperties>
</file>