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842" autoAdjust="0"/>
  </p:normalViewPr>
  <p:slideViewPr>
    <p:cSldViewPr snapToGrid="0" snapToObjects="1">
      <p:cViewPr>
        <p:scale>
          <a:sx n="76" d="100"/>
          <a:sy n="76" d="100"/>
        </p:scale>
        <p:origin x="-576" y="-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B0A0C-F1DC-C848-B398-A99D82585215}" type="datetimeFigureOut">
              <a:rPr lang="en-US" smtClean="0"/>
              <a:t>2/22/14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2EE74-F804-E348-A2AD-097C5D33B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84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2EE74-F804-E348-A2AD-097C5D33B50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50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2EE74-F804-E348-A2AD-097C5D33B50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551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2/22/14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2/22/14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2/22/14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2/22/14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2/22/14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2/22/14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2/22/14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2/22/14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2/22/14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2/22/14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2/22/14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2/22/14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?v=aGx4llppSgU&amp;list=PL352922ACB3A0D000" TargetMode="External"/><Relationship Id="rId3" Type="http://schemas.openxmlformats.org/officeDocument/2006/relationships/hyperlink" Target="http://www.jcf.org/new/index.ph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hyperlink" Target="http://www.youtube.com/watch?v=2F7Wwew8X4Y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500" y="508000"/>
            <a:ext cx="8302625" cy="111125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The Hero Journey</a:t>
            </a:r>
            <a:endParaRPr lang="en-US" sz="66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tar-war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53617"/>
            <a:ext cx="6073775" cy="33793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7875" y="5645666"/>
            <a:ext cx="4734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/>
                <a:cs typeface="Times New Roman"/>
              </a:rPr>
              <a:t>Let the Journey Begin …</a:t>
            </a:r>
            <a:endParaRPr lang="en-US" sz="2800" b="1" i="1" dirty="0">
              <a:latin typeface="Times New Roman"/>
              <a:cs typeface="Times New Roman"/>
            </a:endParaRPr>
          </a:p>
        </p:txBody>
      </p:sp>
      <p:pic>
        <p:nvPicPr>
          <p:cNvPr id="7" name="Picture 6" descr="accretion_of_a_star2_590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1424" y="5476874"/>
            <a:ext cx="3568701" cy="125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192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29342"/>
            <a:ext cx="7408333" cy="3450696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Using the Hero Journey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model, create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a hero journey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presentation (5 minutes)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and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essay (2 to 3 pages)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that reflects a specific step-by-step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journey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from your own life. </a:t>
            </a:r>
            <a:endParaRPr lang="en-US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Be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sure to utilize the Your Hero Journey: Self </a:t>
            </a:r>
            <a:r>
              <a:rPr lang="en-US">
                <a:solidFill>
                  <a:schemeClr val="tx1"/>
                </a:solidFill>
                <a:latin typeface="Times New Roman"/>
                <a:cs typeface="Times New Roman"/>
              </a:rPr>
              <a:t>Introduction </a:t>
            </a:r>
            <a:r>
              <a:rPr lang="en-US" smtClean="0">
                <a:solidFill>
                  <a:schemeClr val="tx1"/>
                </a:solidFill>
                <a:latin typeface="Times New Roman"/>
                <a:cs typeface="Times New Roman"/>
              </a:rPr>
              <a:t>Storyboard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from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WebCampus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as a guide</a:t>
            </a:r>
            <a:r>
              <a:rPr lang="en-US" sz="19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. (Meeting the Mentor)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September 24 – Bring Your Hero Journey script, DVD, </a:t>
            </a:r>
            <a:r>
              <a:rPr lang="en-US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flashdrive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 and headphones/</a:t>
            </a:r>
            <a:r>
              <a:rPr lang="en-US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earbuds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to Media Center @ One Knowledge Center.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</a:p>
          <a:p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Due Date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October 1 (15 Points)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u="sng" dirty="0" smtClean="0">
                <a:solidFill>
                  <a:schemeClr val="tx1"/>
                </a:solidFill>
                <a:latin typeface="Times New Roman"/>
                <a:cs typeface="Times New Roman"/>
              </a:rPr>
              <a:t>Your</a:t>
            </a:r>
            <a:r>
              <a:rPr lang="en-US" sz="60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Hero Journey …</a:t>
            </a:r>
            <a:endParaRPr lang="en-US" sz="60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5" name="Picture 4" descr="the-hero_s-journe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568" y="4587876"/>
            <a:ext cx="3026832" cy="22701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8268" y="5571202"/>
            <a:ext cx="4178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Times New Roman"/>
                <a:cs typeface="Times New Roman"/>
              </a:rPr>
              <a:t>May the Force Be With You …</a:t>
            </a:r>
            <a:endParaRPr lang="en-US" sz="2400" b="1" i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3632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40159"/>
            <a:ext cx="7408333" cy="3450696"/>
          </a:xfrm>
        </p:spPr>
        <p:txBody>
          <a:bodyPr>
            <a:normAutofit lnSpcReduction="10000"/>
          </a:bodyPr>
          <a:lstStyle/>
          <a:p>
            <a:r>
              <a:rPr lang="en-US" sz="2800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Process Thinking</a:t>
            </a:r>
          </a:p>
          <a:p>
            <a:r>
              <a:rPr lang="en-US" sz="2800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Depth of Knowledge (DOK)</a:t>
            </a:r>
          </a:p>
          <a:p>
            <a:r>
              <a:rPr lang="en-US" sz="2800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Spectrum Thinking </a:t>
            </a:r>
          </a:p>
          <a:p>
            <a:r>
              <a:rPr lang="en-US" sz="2800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Evaluative Thinking</a:t>
            </a:r>
          </a:p>
          <a:p>
            <a:r>
              <a:rPr lang="en-US" sz="2800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Reflective Thinking</a:t>
            </a:r>
          </a:p>
          <a:p>
            <a:r>
              <a:rPr lang="en-US" sz="2800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Metaphorical Thinking</a:t>
            </a:r>
          </a:p>
          <a:p>
            <a:r>
              <a:rPr lang="en-US" sz="2800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Fosters Creativity &amp; Synthesis</a:t>
            </a:r>
          </a:p>
          <a:p>
            <a:endParaRPr lang="en-US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Benefits:</a:t>
            </a:r>
            <a:endParaRPr lang="en-US" sz="80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5" name="Picture 4" descr="the-hero_s-journe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496" y="1940159"/>
            <a:ext cx="3538122" cy="2653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601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Physical – Run, Swim, Snowboard …</a:t>
            </a:r>
          </a:p>
          <a:p>
            <a:r>
              <a:rPr lang="en-US" sz="2800" dirty="0" smtClean="0"/>
              <a:t>Emotional – Fear, Procrastination, Sabotage ...</a:t>
            </a:r>
          </a:p>
          <a:p>
            <a:r>
              <a:rPr lang="en-US" sz="2800" dirty="0" smtClean="0"/>
              <a:t>Psychological – Relationships, Family, Jobs …</a:t>
            </a:r>
          </a:p>
          <a:p>
            <a:r>
              <a:rPr lang="en-US" sz="2800" dirty="0" smtClean="0"/>
              <a:t>Travel – Foreign Countries … Ireland, France ...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Types of Hero/Heroine Journeys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Noticed Over Time: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815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55251"/>
            <a:ext cx="7408333" cy="4170912"/>
          </a:xfrm>
        </p:spPr>
        <p:txBody>
          <a:bodyPr>
            <a:noAutofit/>
          </a:bodyPr>
          <a:lstStyle/>
          <a:p>
            <a:r>
              <a:rPr lang="en-US" sz="3600" i="1" dirty="0" smtClean="0">
                <a:solidFill>
                  <a:schemeClr val="tx1"/>
                </a:solidFill>
                <a:latin typeface="Times New Roman"/>
                <a:cs typeface="Times New Roman"/>
                <a:hlinkClick r:id="rId2"/>
              </a:rPr>
              <a:t>The Power of Myth </a:t>
            </a:r>
            <a:r>
              <a:rPr lang="en-US" sz="3600" dirty="0" smtClean="0">
                <a:solidFill>
                  <a:schemeClr val="tx1"/>
                </a:solidFill>
                <a:latin typeface="Times New Roman"/>
                <a:cs typeface="Times New Roman"/>
                <a:hlinkClick r:id="rId2"/>
              </a:rPr>
              <a:t>with Bill Moyers (PBS) </a:t>
            </a:r>
            <a:endParaRPr lang="en-US" sz="36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r>
              <a:rPr lang="en-US" sz="36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The Hero with a Thousand Faces </a:t>
            </a:r>
            <a:r>
              <a:rPr lang="en-US" sz="3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– Joseph Campbell</a:t>
            </a:r>
          </a:p>
          <a:p>
            <a:r>
              <a:rPr lang="en-US" sz="36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The Writer’s Journey </a:t>
            </a:r>
            <a:r>
              <a:rPr lang="en-US" sz="3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– Chris </a:t>
            </a:r>
            <a:r>
              <a:rPr lang="en-US" sz="36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Vogler</a:t>
            </a:r>
            <a:endParaRPr lang="en-US" sz="36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Times New Roman"/>
                <a:cs typeface="Times New Roman"/>
                <a:hlinkClick r:id="rId3"/>
              </a:rPr>
              <a:t>The Joseph Campbell Foundation </a:t>
            </a:r>
            <a:endParaRPr lang="en-US" sz="36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References</a:t>
            </a:r>
            <a:endParaRPr lang="en-US" sz="72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58159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Historical Background</a:t>
            </a:r>
            <a:endParaRPr lang="en-US" sz="60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9" name="Picture 8" descr="Joseph_Campbell_circa_198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" y="1730376"/>
            <a:ext cx="3197724" cy="3762374"/>
          </a:xfrm>
          <a:prstGeom prst="rect">
            <a:avLst/>
          </a:prstGeom>
        </p:spPr>
      </p:pic>
      <p:pic>
        <p:nvPicPr>
          <p:cNvPr id="11" name="Picture 10" descr="american-museum-of-natural-histor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04999"/>
            <a:ext cx="3968750" cy="347662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63625" y="5603875"/>
            <a:ext cx="2333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/>
                <a:cs typeface="Times New Roman"/>
                <a:hlinkClick r:id="rId5"/>
              </a:rPr>
              <a:t>Joseph Campbell </a:t>
            </a:r>
            <a:endParaRPr lang="en-US" sz="2000" b="1" dirty="0" smtClean="0">
              <a:latin typeface="Times New Roman"/>
              <a:cs typeface="Times New Roman"/>
            </a:endParaRPr>
          </a:p>
          <a:p>
            <a:pPr algn="ctr"/>
            <a:r>
              <a:rPr lang="en-US" sz="2000" b="1" dirty="0" smtClean="0">
                <a:latin typeface="Times New Roman"/>
                <a:cs typeface="Times New Roman"/>
              </a:rPr>
              <a:t>Circa 1984</a:t>
            </a:r>
            <a:endParaRPr lang="en-US" sz="2000" b="1" dirty="0"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1251" y="5603875"/>
            <a:ext cx="3444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/>
                <a:cs typeface="Times New Roman"/>
              </a:rPr>
              <a:t>Museum of Natural History </a:t>
            </a:r>
          </a:p>
          <a:p>
            <a:pPr algn="ctr"/>
            <a:r>
              <a:rPr lang="en-US" sz="2000" b="1" dirty="0" smtClean="0">
                <a:latin typeface="Times New Roman"/>
                <a:cs typeface="Times New Roman"/>
              </a:rPr>
              <a:t>New York City</a:t>
            </a:r>
            <a:endParaRPr lang="en-US" sz="20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95230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The Hero with a Thousand Faces</a:t>
            </a:r>
            <a:endParaRPr lang="en-US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5" name="Picture 4" descr="Hero_1000_faces_book_20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1397001"/>
            <a:ext cx="3746500" cy="50031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68375" y="3111500"/>
            <a:ext cx="1852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/>
                <a:cs typeface="Times New Roman"/>
              </a:rPr>
              <a:t>2008 Edition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94500" y="2794000"/>
            <a:ext cx="2174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/>
                <a:cs typeface="Times New Roman"/>
              </a:rPr>
              <a:t>First Published </a:t>
            </a:r>
          </a:p>
          <a:p>
            <a:pPr algn="ctr"/>
            <a:r>
              <a:rPr lang="en-US" sz="2400" b="1" dirty="0" smtClean="0">
                <a:latin typeface="Times New Roman"/>
                <a:cs typeface="Times New Roman"/>
              </a:rPr>
              <a:t>in 1948</a:t>
            </a:r>
            <a:endParaRPr lang="en-US" sz="24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3263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Egyptian Mystery Schools – Ra/Osiris – The Sun God Journeys through 12 Stages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Moses and the 12 Tribes of Israel (Isis – Ra) 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Greek Mystery Schools – Iliad and Odyssey – 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   12 Labors of Hercules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The Holy Grail – 12 Knights of the Roundtable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Scholarly Overview: Watch Zeitgeist – Part 1 on Netflix</a:t>
            </a:r>
            <a:endParaRPr lang="en-US" b="1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endParaRPr lang="en-US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endParaRPr lang="en-US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Before Campbell</a:t>
            </a:r>
            <a:endParaRPr lang="en-US" sz="54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5" name="Picture 4" descr="ecliptic_64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876" y="550354"/>
            <a:ext cx="2955924" cy="208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045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/>
            </a:r>
            <a:br>
              <a:rPr lang="en-US" sz="6000" b="1" dirty="0" smtClean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en-US" sz="60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The 12 Stages </a:t>
            </a:r>
            <a:br>
              <a:rPr lang="en-US" sz="6000" b="1" dirty="0" smtClean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en-US" sz="60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of the Hero Journey</a:t>
            </a:r>
            <a:endParaRPr lang="en-US" sz="60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5" name="Picture 4" descr="the-hero_s-journe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" y="2270124"/>
            <a:ext cx="6778625" cy="458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73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97592"/>
            <a:ext cx="7557558" cy="4261908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Lost Coasters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– Ordinary World</a:t>
            </a:r>
          </a:p>
          <a:p>
            <a:r>
              <a:rPr lang="en-US" b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Lockeans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 – Call to Adventure &amp; Refusal of the Call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City on the Hill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– Meeting the Mentor &amp; Crossing the Threshold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Bull Moose Party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– Tests, Allies, &amp; Enemies and Innermost Cave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Fractured Lens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– Ordeal &amp; Reward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Battle Born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– Road Back &amp; Resurrection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Jefferson: 3 + 1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– Return with Elixir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Present Hero Journey Stages</a:t>
            </a:r>
            <a:b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Groups …</a:t>
            </a:r>
            <a:endParaRPr lang="en-US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5" name="Picture 4" descr="chasha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689" y="4412366"/>
            <a:ext cx="2039111" cy="224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213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20875"/>
            <a:ext cx="7408333" cy="4205288"/>
          </a:xfrm>
        </p:spPr>
        <p:txBody>
          <a:bodyPr>
            <a:normAutofit fontScale="40000" lnSpcReduction="20000"/>
          </a:bodyPr>
          <a:lstStyle/>
          <a:p>
            <a:r>
              <a:rPr lang="en-US" sz="59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Ordinary World </a:t>
            </a:r>
            <a:r>
              <a:rPr lang="en-US" sz="5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– Economic Hardship, The Great Depression</a:t>
            </a:r>
          </a:p>
          <a:p>
            <a:r>
              <a:rPr lang="en-US" sz="59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The Call to Adventure </a:t>
            </a:r>
            <a:r>
              <a:rPr lang="en-US" sz="5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– WW II Begins 1939</a:t>
            </a:r>
          </a:p>
          <a:p>
            <a:r>
              <a:rPr lang="en-US" sz="59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The Refusal of the Call </a:t>
            </a:r>
            <a:r>
              <a:rPr lang="en-US" sz="5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– U.S. Isolationist</a:t>
            </a:r>
          </a:p>
          <a:p>
            <a:r>
              <a:rPr lang="en-US" sz="59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Meeting with Mentors </a:t>
            </a:r>
            <a:r>
              <a:rPr lang="en-US" sz="5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– Churchill &amp; Roosevelt meet in August 1941</a:t>
            </a:r>
          </a:p>
          <a:p>
            <a:r>
              <a:rPr lang="en-US" sz="59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Crossing the Threshold</a:t>
            </a:r>
            <a:r>
              <a:rPr lang="en-US" sz="5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– Pearl Harbor, Dec. 1941</a:t>
            </a:r>
          </a:p>
          <a:p>
            <a:r>
              <a:rPr lang="en-US" sz="59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Tests, Allies, Enemies </a:t>
            </a:r>
            <a:r>
              <a:rPr lang="en-US" sz="5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– 14 million troops, England and Russia = Allies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\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The Hero Journey Cycle </a:t>
            </a:r>
            <a:br>
              <a:rPr lang="en-US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en-US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Applied to an Historical Event</a:t>
            </a:r>
            <a:br>
              <a:rPr lang="en-US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en-US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U.S. &amp; WW II</a:t>
            </a:r>
            <a:endParaRPr lang="en-US" sz="32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5" name="Picture 4" descr="w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722" y="4755739"/>
            <a:ext cx="1628153" cy="1848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088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20875"/>
            <a:ext cx="7408333" cy="420528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Approach: the Innermost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</a:rPr>
              <a:t>C</a:t>
            </a:r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ave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– Iwo Jima, February – March 1945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The Ordeal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– D-Day: June 6, 1944 &amp; Hiroshima, August 1945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The Reward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– Victory over Germany &amp; Japan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The Resurrection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– The troops and the country transformed / changed.  U.S. = World Power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Return with the Elixir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– Stories, Novels &amp; Films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\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The Hero Journey Cycle </a:t>
            </a:r>
            <a:br>
              <a:rPr lang="en-US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en-US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Applied to an Historical Event</a:t>
            </a:r>
            <a:br>
              <a:rPr lang="en-US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en-US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U.S. &amp; WW II</a:t>
            </a:r>
            <a:endParaRPr lang="en-US" sz="32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8" name="Picture 7" descr="Nagasaki-a-bom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750" y="5222876"/>
            <a:ext cx="2714626" cy="131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272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In Your Group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Use the Hero Journey </a:t>
            </a:r>
            <a:r>
              <a:rPr lang="en-US" sz="4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Storyboard</a:t>
            </a:r>
            <a:endParaRPr lang="en-US" sz="40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r>
              <a:rPr lang="en-US" sz="4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Present the the Hero Journey Cycle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Use in Your Unit</a:t>
            </a:r>
            <a:endParaRPr lang="en-US" sz="4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/>
            </a:r>
            <a:br>
              <a:rPr lang="en-US" sz="6000" b="1" dirty="0" smtClean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en-US" sz="60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An Historical Event </a:t>
            </a:r>
            <a:br>
              <a:rPr lang="en-US" sz="6000" b="1" dirty="0" smtClean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en-US" sz="60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or Historical Person</a:t>
            </a:r>
            <a:endParaRPr lang="en-US" sz="60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5" name="Picture 4" descr="the-hero_s-journe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875" y="4820047"/>
            <a:ext cx="2428875" cy="182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57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202</TotalTime>
  <Words>502</Words>
  <Application>Microsoft Macintosh PowerPoint</Application>
  <PresentationFormat>On-screen Show (4:3)</PresentationFormat>
  <Paragraphs>80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The Hero Journey</vt:lpstr>
      <vt:lpstr>Historical Background</vt:lpstr>
      <vt:lpstr>The Hero with a Thousand Faces</vt:lpstr>
      <vt:lpstr>Before Campbell</vt:lpstr>
      <vt:lpstr> The 12 Stages  of the Hero Journey</vt:lpstr>
      <vt:lpstr>Present Hero Journey Stages Groups …</vt:lpstr>
      <vt:lpstr>The Hero Journey Cycle  Applied to an Historical Event U.S. &amp; WW II</vt:lpstr>
      <vt:lpstr>The Hero Journey Cycle  Applied to an Historical Event U.S. &amp; WW II</vt:lpstr>
      <vt:lpstr> An Historical Event  or Historical Person</vt:lpstr>
      <vt:lpstr>Your Hero Journey …</vt:lpstr>
      <vt:lpstr>Benefits:</vt:lpstr>
      <vt:lpstr> Types of Hero/Heroine Journeys Noticed Over Time: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Hero Journey</dc:title>
  <dc:creator>Microsoft Office User</dc:creator>
  <cp:lastModifiedBy>Microsoft Office User</cp:lastModifiedBy>
  <cp:revision>31</cp:revision>
  <dcterms:created xsi:type="dcterms:W3CDTF">2012-08-31T14:54:05Z</dcterms:created>
  <dcterms:modified xsi:type="dcterms:W3CDTF">2014-02-22T16:21:45Z</dcterms:modified>
</cp:coreProperties>
</file>